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Black Coffee Regular 1 Bold" charset="1" panose="00000504000000000004"/>
      <p:regular r:id="rId24"/>
    </p:embeddedFont>
    <p:embeddedFont>
      <p:font typeface="Black Coffee Regular 2 Bold" charset="1" panose="00000504000000000004"/>
      <p:regular r:id="rId25"/>
    </p:embeddedFont>
    <p:embeddedFont>
      <p:font typeface="Nunito Sans" charset="1" panose="00000000000000000000"/>
      <p:regular r:id="rId26"/>
    </p:embeddedFont>
    <p:embeddedFont>
      <p:font typeface="Nunito Sans Bold" charset="1" panose="00000000000000000000"/>
      <p:regular r:id="rId27"/>
    </p:embeddedFont>
    <p:embeddedFont>
      <p:font typeface="Open Sans" charset="1" panose="020B06060305040202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97656" y="1797878"/>
            <a:ext cx="7578568" cy="6691244"/>
          </a:xfrm>
          <a:custGeom>
            <a:avLst/>
            <a:gdLst/>
            <a:ahLst/>
            <a:cxnLst/>
            <a:rect r="r" b="b" t="t" l="l"/>
            <a:pathLst>
              <a:path h="6691244" w="7578568">
                <a:moveTo>
                  <a:pt x="0" y="0"/>
                </a:moveTo>
                <a:lnTo>
                  <a:pt x="7578568" y="0"/>
                </a:lnTo>
                <a:lnTo>
                  <a:pt x="7578568" y="6691244"/>
                </a:lnTo>
                <a:lnTo>
                  <a:pt x="0" y="6691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-141204"/>
            <a:ext cx="9605604" cy="3734179"/>
          </a:xfrm>
          <a:custGeom>
            <a:avLst/>
            <a:gdLst/>
            <a:ahLst/>
            <a:cxnLst/>
            <a:rect r="r" b="b" t="t" l="l"/>
            <a:pathLst>
              <a:path h="3734179" w="9605604">
                <a:moveTo>
                  <a:pt x="0" y="0"/>
                </a:moveTo>
                <a:lnTo>
                  <a:pt x="9605604" y="0"/>
                </a:lnTo>
                <a:lnTo>
                  <a:pt x="9605604" y="3734179"/>
                </a:lnTo>
                <a:lnTo>
                  <a:pt x="0" y="37341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01189" y="4778647"/>
            <a:ext cx="5571502" cy="2985396"/>
          </a:xfrm>
          <a:custGeom>
            <a:avLst/>
            <a:gdLst/>
            <a:ahLst/>
            <a:cxnLst/>
            <a:rect r="r" b="b" t="t" l="l"/>
            <a:pathLst>
              <a:path h="2985396" w="5571502">
                <a:moveTo>
                  <a:pt x="0" y="0"/>
                </a:moveTo>
                <a:lnTo>
                  <a:pt x="5571502" y="0"/>
                </a:lnTo>
                <a:lnTo>
                  <a:pt x="5571502" y="2985396"/>
                </a:lnTo>
                <a:lnTo>
                  <a:pt x="0" y="2985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480062" y="6428416"/>
            <a:ext cx="3075112" cy="1566143"/>
            <a:chOff x="0" y="0"/>
            <a:chExt cx="4100149" cy="208819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95844" cy="2088191"/>
            </a:xfrm>
            <a:custGeom>
              <a:avLst/>
              <a:gdLst/>
              <a:ahLst/>
              <a:cxnLst/>
              <a:rect r="r" b="b" t="t" l="l"/>
              <a:pathLst>
                <a:path h="2088191" w="1795844">
                  <a:moveTo>
                    <a:pt x="0" y="0"/>
                  </a:moveTo>
                  <a:lnTo>
                    <a:pt x="1795844" y="0"/>
                  </a:lnTo>
                  <a:lnTo>
                    <a:pt x="1795844" y="2088191"/>
                  </a:lnTo>
                  <a:lnTo>
                    <a:pt x="0" y="2088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2011958" y="0"/>
              <a:ext cx="2088191" cy="2088191"/>
            </a:xfrm>
            <a:custGeom>
              <a:avLst/>
              <a:gdLst/>
              <a:ahLst/>
              <a:cxnLst/>
              <a:rect r="r" b="b" t="t" l="l"/>
              <a:pathLst>
                <a:path h="2088191" w="2088191">
                  <a:moveTo>
                    <a:pt x="0" y="0"/>
                  </a:moveTo>
                  <a:lnTo>
                    <a:pt x="2088191" y="0"/>
                  </a:lnTo>
                  <a:lnTo>
                    <a:pt x="2088191" y="2088191"/>
                  </a:lnTo>
                  <a:lnTo>
                    <a:pt x="0" y="2088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-10800000">
            <a:off x="15421783" y="0"/>
            <a:ext cx="2866217" cy="2868174"/>
            <a:chOff x="0" y="0"/>
            <a:chExt cx="2106409" cy="210784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2302184" y="2205642"/>
            <a:ext cx="3430869" cy="3728211"/>
          </a:xfrm>
          <a:custGeom>
            <a:avLst/>
            <a:gdLst/>
            <a:ahLst/>
            <a:cxnLst/>
            <a:rect r="r" b="b" t="t" l="l"/>
            <a:pathLst>
              <a:path h="3728211" w="3430869">
                <a:moveTo>
                  <a:pt x="0" y="0"/>
                </a:moveTo>
                <a:lnTo>
                  <a:pt x="3430869" y="0"/>
                </a:lnTo>
                <a:lnTo>
                  <a:pt x="3430869" y="3728211"/>
                </a:lnTo>
                <a:lnTo>
                  <a:pt x="0" y="37282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531346" y="1707547"/>
            <a:ext cx="6844878" cy="1491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24"/>
              </a:lnSpc>
            </a:pPr>
            <a:r>
              <a:rPr lang="en-US" sz="7803">
                <a:solidFill>
                  <a:srgbClr val="FFFFFF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VAMOS RUMBO AL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571959" y="8242389"/>
            <a:ext cx="4891319" cy="1466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65"/>
              </a:lnSpc>
            </a:pPr>
            <a:r>
              <a:rPr lang="en-US" sz="4554">
                <a:solidFill>
                  <a:srgbClr val="001558"/>
                </a:solidFill>
                <a:latin typeface="Black Coffee Regular 2 Bold"/>
                <a:ea typeface="Black Coffee Regular 2 Bold"/>
                <a:cs typeface="Black Coffee Regular 2 Bold"/>
                <a:sym typeface="Black Coffee Regular 2 Bold"/>
              </a:rPr>
              <a:t>Picarquín</a:t>
            </a:r>
          </a:p>
          <a:p>
            <a:pPr algn="ctr">
              <a:lnSpc>
                <a:spcPts val="5465"/>
              </a:lnSpc>
            </a:pPr>
            <a:r>
              <a:rPr lang="en-US" sz="4554">
                <a:solidFill>
                  <a:srgbClr val="001558"/>
                </a:solidFill>
                <a:latin typeface="Black Coffee Regular 2 Bold"/>
                <a:ea typeface="Black Coffee Regular 2 Bold"/>
                <a:cs typeface="Black Coffee Regular 2 Bold"/>
                <a:sym typeface="Black Coffee Regular 2 Bold"/>
              </a:rPr>
              <a:t>17 al  24 de enero de 2027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5561987" y="2272935"/>
            <a:ext cx="2351880" cy="3100146"/>
            <a:chOff x="0" y="0"/>
            <a:chExt cx="3135841" cy="413352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9" id="59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1" id="61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7" id="77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9" id="79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83" id="83"/>
          <p:cNvGrpSpPr/>
          <p:nvPr/>
        </p:nvGrpSpPr>
        <p:grpSpPr>
          <a:xfrm rot="5400000">
            <a:off x="15561987" y="-374133"/>
            <a:ext cx="2351880" cy="3100146"/>
            <a:chOff x="0" y="0"/>
            <a:chExt cx="3135841" cy="4133529"/>
          </a:xfrm>
        </p:grpSpPr>
        <p:grpSp>
          <p:nvGrpSpPr>
            <p:cNvPr name="Group 84" id="84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6" id="86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88" id="88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2" id="92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4" id="94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6" id="96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8" id="98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99" id="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0" id="100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6" id="106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07" id="1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0" id="110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11" id="1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2" id="112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13" id="1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6" id="116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8" id="118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119" id="1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2" id="122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8" id="128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129" id="12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0" id="130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4" id="134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135" id="13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6" id="136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8" id="138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139" id="13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0" id="140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141" id="14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2" id="142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143" id="14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4" id="144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145" id="14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6" id="146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147" id="1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8" id="148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149" id="1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0" id="150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151" id="1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2" id="152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153" id="1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4" id="154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155" id="1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6" id="156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157" id="1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8" id="158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159" id="1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0" id="160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2" id="162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163" id="1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164" id="164"/>
          <p:cNvGrpSpPr/>
          <p:nvPr/>
        </p:nvGrpSpPr>
        <p:grpSpPr>
          <a:xfrm rot="5400000">
            <a:off x="15561987" y="4920090"/>
            <a:ext cx="2351880" cy="3100146"/>
            <a:chOff x="0" y="0"/>
            <a:chExt cx="3135841" cy="4133529"/>
          </a:xfrm>
        </p:grpSpPr>
        <p:grpSp>
          <p:nvGrpSpPr>
            <p:cNvPr name="Group 165" id="165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166" id="1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7" id="167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168" id="1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9" id="169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1" id="171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72" id="1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3" id="173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74" id="1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5" id="175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7" id="177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78" id="1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9" id="179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0" id="1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1" id="181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3" id="183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84" id="18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5" id="185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86" id="18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7" id="187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9" id="189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90" id="19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1" id="191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92" id="19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3" id="193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5" id="195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96" id="19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7" id="197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98" id="19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9" id="199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1" id="201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02" id="20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3" id="203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04" id="20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5" id="205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7" id="207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08" id="20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9" id="209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10" id="2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1" id="211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3" id="213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14" id="2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5" id="215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16" id="2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7" id="217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9" id="219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220" id="2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1" id="221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222" id="2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3" id="223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5" id="225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226" id="2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7" id="227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228" id="2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9" id="229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1" id="231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232" id="2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3" id="233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234" id="2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5" id="235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7" id="237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238" id="2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9" id="239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240" id="2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41" id="241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3" id="243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244" id="2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245" id="245"/>
          <p:cNvGrpSpPr/>
          <p:nvPr/>
        </p:nvGrpSpPr>
        <p:grpSpPr>
          <a:xfrm rot="-5400000">
            <a:off x="15561987" y="7560987"/>
            <a:ext cx="2351880" cy="3100146"/>
            <a:chOff x="0" y="0"/>
            <a:chExt cx="3135841" cy="4133529"/>
          </a:xfrm>
        </p:grpSpPr>
        <p:grpSp>
          <p:nvGrpSpPr>
            <p:cNvPr name="Group 246" id="246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247" id="2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8" id="248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249" id="2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0" id="250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251" id="2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2" id="252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253" id="2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4" id="254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255" id="2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6" id="256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257" id="2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8" id="258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259" id="2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0" id="260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261" id="2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2" id="262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63" id="2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4" id="264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65" id="26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6" id="266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67" id="26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8" id="268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9" id="26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0" id="270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71" id="27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2" id="272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273" id="27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4" id="274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275" id="27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6" id="276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277" id="27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8" id="278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279" id="27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0" id="280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81" id="28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2" id="282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83" id="28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4" id="284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85" id="2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6" id="286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87" id="2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8" id="288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89" id="2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0" id="290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91" id="2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2" id="292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93" id="2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4" id="294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95" id="2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6" id="296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97" id="2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8" id="298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99" id="2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0" id="300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301" id="3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2" id="302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303" id="3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4" id="304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305" id="3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6" id="306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307" id="3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8" id="308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309" id="3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0" id="310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311" id="3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2" id="312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313" id="3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4" id="314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315" id="3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6" id="316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317" id="3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8" id="318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319" id="3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0" id="320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321" id="3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22" id="322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323" id="3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4" id="324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325" id="3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sp>
        <p:nvSpPr>
          <p:cNvPr name="TextBox 326" id="326"/>
          <p:cNvSpPr txBox="true"/>
          <p:nvPr/>
        </p:nvSpPr>
        <p:spPr>
          <a:xfrm rot="0">
            <a:off x="1028700" y="3332598"/>
            <a:ext cx="7400231" cy="4602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6099" indent="-313050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P</a:t>
            </a: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ara participar en equipos de servicio se requiere registro vigente y Curso Inicial (idealmente Curso Medio).</a:t>
            </a:r>
          </a:p>
          <a:p>
            <a:pPr algn="just">
              <a:lnSpc>
                <a:spcPts val="4059"/>
              </a:lnSpc>
            </a:pPr>
          </a:p>
          <a:p>
            <a:pPr algn="just" marL="626099" indent="-313050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También pueden participar Guiadoras y Dirigentes de cualquier Rama que hayan sido seleccionados para estos equipos.</a:t>
            </a:r>
          </a:p>
          <a:p>
            <a:pPr algn="just">
              <a:lnSpc>
                <a:spcPts val="4059"/>
              </a:lnSpc>
            </a:pPr>
          </a:p>
        </p:txBody>
      </p:sp>
      <p:grpSp>
        <p:nvGrpSpPr>
          <p:cNvPr name="Group 327" id="327"/>
          <p:cNvGrpSpPr/>
          <p:nvPr/>
        </p:nvGrpSpPr>
        <p:grpSpPr>
          <a:xfrm rot="0">
            <a:off x="9391882" y="2800376"/>
            <a:ext cx="5246370" cy="5246370"/>
            <a:chOff x="0" y="0"/>
            <a:chExt cx="812800" cy="812800"/>
          </a:xfrm>
        </p:grpSpPr>
        <p:sp>
          <p:nvSpPr>
            <p:cNvPr name="Freeform 328" id="3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42866" t="-13335" r="-35158" b="-5274"/>
              </a:stretch>
            </a:blipFill>
          </p:spPr>
        </p:sp>
      </p:grpSp>
      <p:sp>
        <p:nvSpPr>
          <p:cNvPr name="TextBox 329" id="329"/>
          <p:cNvSpPr txBox="true"/>
          <p:nvPr/>
        </p:nvSpPr>
        <p:spPr>
          <a:xfrm rot="0">
            <a:off x="1028700" y="657225"/>
            <a:ext cx="6819137" cy="180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Equipo de servicio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418826"/>
            <a:ext cx="2866217" cy="2868174"/>
            <a:chOff x="0" y="0"/>
            <a:chExt cx="2106409" cy="21078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-10800000">
            <a:off x="15421783" y="0"/>
            <a:ext cx="2866217" cy="2868174"/>
            <a:chOff x="0" y="0"/>
            <a:chExt cx="2106409" cy="21078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13655327" y="2185584"/>
            <a:ext cx="3603973" cy="3030941"/>
          </a:xfrm>
          <a:custGeom>
            <a:avLst/>
            <a:gdLst/>
            <a:ahLst/>
            <a:cxnLst/>
            <a:rect r="r" b="b" t="t" l="l"/>
            <a:pathLst>
              <a:path h="3030941" w="3603973">
                <a:moveTo>
                  <a:pt x="0" y="0"/>
                </a:moveTo>
                <a:lnTo>
                  <a:pt x="3603973" y="0"/>
                </a:lnTo>
                <a:lnTo>
                  <a:pt x="3603973" y="3030941"/>
                </a:lnTo>
                <a:lnTo>
                  <a:pt x="0" y="3030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929819" y="5747867"/>
            <a:ext cx="3315396" cy="3341919"/>
          </a:xfrm>
          <a:custGeom>
            <a:avLst/>
            <a:gdLst/>
            <a:ahLst/>
            <a:cxnLst/>
            <a:rect r="r" b="b" t="t" l="l"/>
            <a:pathLst>
              <a:path h="3341919" w="3315396">
                <a:moveTo>
                  <a:pt x="0" y="0"/>
                </a:moveTo>
                <a:lnTo>
                  <a:pt x="3315396" y="0"/>
                </a:lnTo>
                <a:lnTo>
                  <a:pt x="3315396" y="3341918"/>
                </a:lnTo>
                <a:lnTo>
                  <a:pt x="0" y="3341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9139238" y="5060950"/>
            <a:ext cx="9525" cy="15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5386961" y="346634"/>
            <a:ext cx="7504553" cy="180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EQUIPO DE SERVICIO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1867" y="2524760"/>
            <a:ext cx="11679647" cy="2545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Las y los Caminant</a:t>
            </a: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es podrán postular por Equipos, ya sea de origen o circunstanciales, acompañados por una guiadora o dirigente acompañante. Caminantes mayores de 18 años podrán postular de forma individual para integrarse a los equipos de servicio.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135858" y="6112631"/>
            <a:ext cx="10719034" cy="2554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Las Pioneras y Pioneros podrán participar previa postulación y selección, la cual deberá realizarse por Comunidad, compuesta por al menos cuatro (4) integrantes, acompañados por una Guiadora o Dirigente responsable.</a:t>
            </a:r>
          </a:p>
          <a:p>
            <a:pPr algn="just">
              <a:lnSpc>
                <a:spcPts val="406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703684" y="2000033"/>
          <a:ext cx="8357133" cy="7300434"/>
        </p:xfrm>
        <a:graphic>
          <a:graphicData uri="http://schemas.openxmlformats.org/drawingml/2006/table">
            <a:tbl>
              <a:tblPr/>
              <a:tblGrid>
                <a:gridCol w="2939081"/>
                <a:gridCol w="1888587"/>
                <a:gridCol w="1723448"/>
                <a:gridCol w="1806017"/>
              </a:tblGrid>
              <a:tr h="188366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ZONAS 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Guias y Scouts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84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603"/>
                        </a:lnSpc>
                        <a:defRPr/>
                      </a:pPr>
                      <a:r>
                        <a:rPr lang="en-US" sz="2574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guiadoras y dirigentes de unidad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603"/>
                        </a:lnSpc>
                        <a:defRPr/>
                      </a:pPr>
                      <a:r>
                        <a:rPr lang="en-US" sz="2574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equipos de servicio y programa 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845"/>
                    </a:solidFill>
                  </a:tcPr>
                </a:tc>
              </a:tr>
              <a:tr h="176014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37"/>
                        </a:lnSpc>
                        <a:defRPr/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Arica, Tarapacá, antofagasta, aysén y magallanes 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$115.500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$109.500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$84.000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</a:tr>
              <a:tr h="176014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37"/>
                        </a:lnSpc>
                        <a:defRPr/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atacama, la frontera, los ríos, los lagos, reloncaví y chiloé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$119.000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$113.000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$84.000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</a:tr>
              <a:tr h="18964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37"/>
                        </a:lnSpc>
                        <a:defRPr/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norte verde, ñuble y del biobío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$122.500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$116.500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71"/>
                        </a:lnSpc>
                        <a:defRPr/>
                      </a:pPr>
                      <a:r>
                        <a:rPr lang="en-US" sz="3337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$84.000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9403998" y="2000033"/>
          <a:ext cx="8180318" cy="7049237"/>
        </p:xfrm>
        <a:graphic>
          <a:graphicData uri="http://schemas.openxmlformats.org/drawingml/2006/table">
            <a:tbl>
              <a:tblPr/>
              <a:tblGrid>
                <a:gridCol w="2694712"/>
                <a:gridCol w="1371401"/>
                <a:gridCol w="1371401"/>
                <a:gridCol w="1371401"/>
                <a:gridCol w="1371401"/>
              </a:tblGrid>
              <a:tr h="1869638">
                <a:tc rowSpan="6"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</a:t>
                      </a:r>
                      <a:endParaRPr lang="en-US" sz="1100"/>
                    </a:p>
                    <a:p>
                      <a:pPr algn="ctr">
                        <a:lnSpc>
                          <a:spcPts val="4004"/>
                        </a:lnSpc>
                      </a:pPr>
                    </a:p>
                    <a:p>
                      <a:pPr algn="ctr">
                        <a:lnSpc>
                          <a:spcPts val="3603"/>
                        </a:lnSpc>
                      </a:pPr>
                      <a:r>
                        <a:rPr lang="en-US" sz="2574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valparaíso,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aconcagua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zonas de la región metropolitana,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del libertador y del maule</a:t>
                      </a:r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69"/>
                        </a:lnSpc>
                        <a:defRPr/>
                      </a:pPr>
                      <a:r>
                        <a:rPr lang="en-US" sz="1906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categoria registro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84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69"/>
                        </a:lnSpc>
                        <a:defRPr/>
                      </a:pPr>
                      <a:r>
                        <a:rPr lang="en-US" sz="1906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guias y scouts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69"/>
                        </a:lnSpc>
                        <a:defRPr/>
                      </a:pPr>
                      <a:r>
                        <a:rPr lang="en-US" sz="1906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equipos de servicio y programa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536"/>
                        </a:lnSpc>
                        <a:defRPr/>
                      </a:pPr>
                      <a:r>
                        <a:rPr lang="en-US" sz="1811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guiadoras y dirigentes de la unidad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845"/>
                    </a:solidFill>
                  </a:tcPr>
                </a:tc>
              </a:tr>
              <a:tr h="1005887"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</a:t>
                      </a:r>
                      <a:endParaRPr lang="en-US" sz="1100"/>
                    </a:p>
                    <a:p>
                      <a:pPr algn="ctr">
                        <a:lnSpc>
                          <a:spcPts val="4004"/>
                        </a:lnSpc>
                      </a:pPr>
                    </a:p>
                    <a:p>
                      <a:pPr algn="ctr">
                        <a:lnSpc>
                          <a:spcPts val="3603"/>
                        </a:lnSpc>
                      </a:pPr>
                      <a:r>
                        <a:rPr lang="en-US" sz="2574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valparaíso,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aconcagua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zonas de la región metropolitana,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del libertador y del maule</a:t>
                      </a:r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$140.000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$91.000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$132.000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</a:tr>
              <a:tr h="1005887"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</a:t>
                      </a:r>
                      <a:endParaRPr lang="en-US" sz="1100"/>
                    </a:p>
                    <a:p>
                      <a:pPr algn="ctr">
                        <a:lnSpc>
                          <a:spcPts val="4004"/>
                        </a:lnSpc>
                      </a:pPr>
                    </a:p>
                    <a:p>
                      <a:pPr algn="ctr">
                        <a:lnSpc>
                          <a:spcPts val="3603"/>
                        </a:lnSpc>
                      </a:pPr>
                      <a:r>
                        <a:rPr lang="en-US" sz="2574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valparaíso,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aconcagua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zonas de la región metropolitana,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del libertador y del maule</a:t>
                      </a:r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b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$136.500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$91.000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$128.500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</a:tr>
              <a:tr h="1005887"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</a:t>
                      </a:r>
                      <a:endParaRPr lang="en-US" sz="1100"/>
                    </a:p>
                    <a:p>
                      <a:pPr algn="ctr">
                        <a:lnSpc>
                          <a:spcPts val="4004"/>
                        </a:lnSpc>
                      </a:pPr>
                    </a:p>
                    <a:p>
                      <a:pPr algn="ctr">
                        <a:lnSpc>
                          <a:spcPts val="3603"/>
                        </a:lnSpc>
                      </a:pPr>
                      <a:r>
                        <a:rPr lang="en-US" sz="2574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valparaíso,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aconcagua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zonas de la región metropolitana,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del libertador y del maule</a:t>
                      </a:r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c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$133.000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$91.000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$125.000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</a:tr>
              <a:tr h="1005887"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</a:t>
                      </a:r>
                      <a:endParaRPr lang="en-US" sz="1100"/>
                    </a:p>
                    <a:p>
                      <a:pPr algn="ctr">
                        <a:lnSpc>
                          <a:spcPts val="4004"/>
                        </a:lnSpc>
                      </a:pPr>
                    </a:p>
                    <a:p>
                      <a:pPr algn="ctr">
                        <a:lnSpc>
                          <a:spcPts val="3603"/>
                        </a:lnSpc>
                      </a:pPr>
                      <a:r>
                        <a:rPr lang="en-US" sz="2574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valparaíso,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aconcagua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zonas de la región metropolitana,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del libertador y del maule</a:t>
                      </a:r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d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$129.500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$91.000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$121.500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</a:tr>
              <a:tr h="1156052">
                <a:tc vMerge="true"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</a:t>
                      </a:r>
                      <a:endParaRPr lang="en-US" sz="1100"/>
                    </a:p>
                    <a:p>
                      <a:pPr algn="ctr">
                        <a:lnSpc>
                          <a:spcPts val="4004"/>
                        </a:lnSpc>
                      </a:pPr>
                    </a:p>
                    <a:p>
                      <a:pPr algn="ctr">
                        <a:lnSpc>
                          <a:spcPts val="3603"/>
                        </a:lnSpc>
                      </a:pPr>
                      <a:r>
                        <a:rPr lang="en-US" sz="2574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valparaíso,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aconcagua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zonas de la región metropolitana,</a:t>
                      </a:r>
                    </a:p>
                    <a:p>
                      <a:pPr algn="ctr">
                        <a:lnSpc>
                          <a:spcPts val="3337"/>
                        </a:lnSpc>
                      </a:pPr>
                      <a:r>
                        <a:rPr lang="en-US" sz="23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del libertador y del maule</a:t>
                      </a:r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C2EE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04"/>
                        </a:lnSpc>
                        <a:defRPr/>
                      </a:pPr>
                      <a:r>
                        <a:rPr lang="en-US" sz="2860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e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$126.000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$91.000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F3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57"/>
                        </a:lnSpc>
                        <a:defRPr/>
                      </a:pPr>
                      <a:r>
                        <a:rPr lang="en-US" sz="2683">
                          <a:solidFill>
                            <a:srgbClr val="000000"/>
                          </a:solidFill>
                          <a:latin typeface="Black Coffee Regular 1 Bold"/>
                          <a:ea typeface="Black Coffee Regular 1 Bold"/>
                          <a:cs typeface="Black Coffee Regular 1 Bold"/>
                          <a:sym typeface="Black Coffee Regular 1 Bold"/>
                        </a:rPr>
                        <a:t>$118.000</a:t>
                      </a:r>
                      <a:endParaRPr lang="en-US" sz="1100"/>
                    </a:p>
                  </a:txBody>
                  <a:tcPr marL="181628" marR="181628" marT="181628" marB="181628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F1"/>
                    </a:solidFill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7670853" y="-58752"/>
            <a:ext cx="2946294" cy="180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valores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5561987" y="2272935"/>
            <a:ext cx="2351880" cy="3100146"/>
            <a:chOff x="0" y="0"/>
            <a:chExt cx="3135841" cy="413352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9" id="59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1" id="61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7" id="77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9" id="79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83" id="83"/>
          <p:cNvGrpSpPr/>
          <p:nvPr/>
        </p:nvGrpSpPr>
        <p:grpSpPr>
          <a:xfrm rot="5400000">
            <a:off x="15561987" y="-374133"/>
            <a:ext cx="2351880" cy="3100146"/>
            <a:chOff x="0" y="0"/>
            <a:chExt cx="3135841" cy="4133529"/>
          </a:xfrm>
        </p:grpSpPr>
        <p:grpSp>
          <p:nvGrpSpPr>
            <p:cNvPr name="Group 84" id="84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6" id="86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88" id="88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2" id="92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4" id="94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6" id="96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8" id="98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99" id="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0" id="100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6" id="106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07" id="1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0" id="110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11" id="1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2" id="112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13" id="1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6" id="116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8" id="118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119" id="1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2" id="122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8" id="128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129" id="12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0" id="130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4" id="134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135" id="13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6" id="136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8" id="138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139" id="13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0" id="140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141" id="14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2" id="142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143" id="14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4" id="144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145" id="14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6" id="146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147" id="1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8" id="148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149" id="1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0" id="150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151" id="1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2" id="152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153" id="1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4" id="154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155" id="1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6" id="156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157" id="1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8" id="158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159" id="1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0" id="160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2" id="162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163" id="1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164" id="164"/>
          <p:cNvGrpSpPr/>
          <p:nvPr/>
        </p:nvGrpSpPr>
        <p:grpSpPr>
          <a:xfrm rot="5400000">
            <a:off x="15561987" y="4920090"/>
            <a:ext cx="2351880" cy="3100146"/>
            <a:chOff x="0" y="0"/>
            <a:chExt cx="3135841" cy="4133529"/>
          </a:xfrm>
        </p:grpSpPr>
        <p:grpSp>
          <p:nvGrpSpPr>
            <p:cNvPr name="Group 165" id="165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166" id="1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7" id="167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168" id="1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9" id="169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1" id="171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72" id="1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3" id="173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74" id="1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5" id="175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7" id="177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78" id="1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9" id="179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0" id="1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1" id="181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3" id="183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84" id="18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5" id="185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86" id="18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7" id="187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9" id="189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90" id="19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1" id="191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92" id="19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3" id="193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5" id="195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96" id="19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7" id="197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98" id="19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9" id="199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1" id="201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02" id="20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3" id="203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04" id="20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5" id="205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7" id="207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08" id="20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9" id="209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10" id="2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1" id="211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3" id="213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14" id="2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5" id="215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16" id="2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7" id="217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9" id="219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220" id="2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1" id="221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222" id="2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3" id="223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5" id="225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226" id="2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7" id="227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228" id="2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9" id="229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1" id="231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232" id="2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3" id="233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234" id="2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5" id="235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7" id="237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238" id="2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9" id="239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240" id="2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41" id="241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3" id="243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244" id="2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245" id="245"/>
          <p:cNvGrpSpPr/>
          <p:nvPr/>
        </p:nvGrpSpPr>
        <p:grpSpPr>
          <a:xfrm rot="-5400000">
            <a:off x="15561987" y="7560987"/>
            <a:ext cx="2351880" cy="3100146"/>
            <a:chOff x="0" y="0"/>
            <a:chExt cx="3135841" cy="4133529"/>
          </a:xfrm>
        </p:grpSpPr>
        <p:grpSp>
          <p:nvGrpSpPr>
            <p:cNvPr name="Group 246" id="246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247" id="2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8" id="248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249" id="2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0" id="250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251" id="2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2" id="252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253" id="2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4" id="254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255" id="2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6" id="256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257" id="2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8" id="258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259" id="2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0" id="260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261" id="2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2" id="262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63" id="2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4" id="264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65" id="26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6" id="266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67" id="26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8" id="268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9" id="26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0" id="270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71" id="27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2" id="272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273" id="27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4" id="274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275" id="27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6" id="276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277" id="27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8" id="278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279" id="27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0" id="280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81" id="28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2" id="282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83" id="28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4" id="284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85" id="2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6" id="286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87" id="2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8" id="288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89" id="2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0" id="290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91" id="2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2" id="292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93" id="2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4" id="294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95" id="2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6" id="296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97" id="2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8" id="298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99" id="2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0" id="300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301" id="3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2" id="302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303" id="3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4" id="304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305" id="3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6" id="306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307" id="3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8" id="308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309" id="3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0" id="310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311" id="3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2" id="312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313" id="3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4" id="314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315" id="3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6" id="316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317" id="3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8" id="318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319" id="3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0" id="320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321" id="3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22" id="322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323" id="3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4" id="324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325" id="3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sp>
        <p:nvSpPr>
          <p:cNvPr name="TextBox 326" id="326"/>
          <p:cNvSpPr txBox="true"/>
          <p:nvPr/>
        </p:nvSpPr>
        <p:spPr>
          <a:xfrm rot="0">
            <a:off x="1028700" y="2929591"/>
            <a:ext cx="9596672" cy="5739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09" indent="-313054" lvl="1">
              <a:lnSpc>
                <a:spcPts val="2812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Arriendo del lugar y cobertura de infraestructura y servicios básicos (alojamiento, sanitarios, energía, agua, aseo, internet, gas y comunicaciones).</a:t>
            </a:r>
          </a:p>
          <a:p>
            <a:pPr algn="l">
              <a:lnSpc>
                <a:spcPts val="2812"/>
              </a:lnSpc>
            </a:pPr>
          </a:p>
          <a:p>
            <a:pPr algn="l" marL="626109" indent="-313054" lvl="1">
              <a:lnSpc>
                <a:spcPts val="2812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Gastos de apoyo al evento: infraestructura adicional, salud, sanitarios y duchas, aseo, sombra, seguridad, comunicaciones, personal técnico, transporte interno y mantención de infraestructura.</a:t>
            </a:r>
          </a:p>
          <a:p>
            <a:pPr algn="l">
              <a:lnSpc>
                <a:spcPts val="2812"/>
              </a:lnSpc>
            </a:pPr>
          </a:p>
          <a:p>
            <a:pPr algn="l" marL="626109" indent="-313054" lvl="1">
              <a:lnSpc>
                <a:spcPts val="2812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Adquisición o arriendo de materiales y equipos para las actividades de programa, para la vida de Subcampos, módulos, talleres y stands.</a:t>
            </a:r>
          </a:p>
          <a:p>
            <a:pPr algn="l">
              <a:lnSpc>
                <a:spcPts val="2812"/>
              </a:lnSpc>
            </a:pPr>
          </a:p>
          <a:p>
            <a:pPr algn="l" marL="626109" indent="-313054" lvl="1">
              <a:lnSpc>
                <a:spcPts val="2812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Contribución al financiamiento de la alimentación para los equipos de voluntarios en servicio.</a:t>
            </a:r>
          </a:p>
          <a:p>
            <a:pPr algn="just">
              <a:lnSpc>
                <a:spcPts val="4059"/>
              </a:lnSpc>
            </a:pPr>
          </a:p>
        </p:txBody>
      </p:sp>
      <p:grpSp>
        <p:nvGrpSpPr>
          <p:cNvPr name="Group 327" id="327"/>
          <p:cNvGrpSpPr/>
          <p:nvPr/>
        </p:nvGrpSpPr>
        <p:grpSpPr>
          <a:xfrm rot="0">
            <a:off x="12012930" y="2520315"/>
            <a:ext cx="5246370" cy="5246370"/>
            <a:chOff x="0" y="0"/>
            <a:chExt cx="812800" cy="812800"/>
          </a:xfrm>
        </p:grpSpPr>
        <p:sp>
          <p:nvSpPr>
            <p:cNvPr name="Freeform 328" id="3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37007" t="-4749" r="-20215" b="0"/>
              </a:stretch>
            </a:blipFill>
          </p:spPr>
        </p:sp>
      </p:grpSp>
      <p:grpSp>
        <p:nvGrpSpPr>
          <p:cNvPr name="Group 329" id="329"/>
          <p:cNvGrpSpPr/>
          <p:nvPr/>
        </p:nvGrpSpPr>
        <p:grpSpPr>
          <a:xfrm rot="0">
            <a:off x="1028700" y="707943"/>
            <a:ext cx="9203090" cy="1431758"/>
            <a:chOff x="0" y="0"/>
            <a:chExt cx="12270787" cy="1909011"/>
          </a:xfrm>
        </p:grpSpPr>
        <p:sp>
          <p:nvSpPr>
            <p:cNvPr name="TextBox 330" id="330"/>
            <p:cNvSpPr txBox="true"/>
            <p:nvPr/>
          </p:nvSpPr>
          <p:spPr>
            <a:xfrm rot="0">
              <a:off x="584131" y="-371475"/>
              <a:ext cx="11686655" cy="22804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45"/>
                </a:lnSpc>
              </a:pPr>
              <a:r>
                <a:rPr lang="en-US" sz="9532">
                  <a:solidFill>
                    <a:srgbClr val="001558"/>
                  </a:solidFill>
                  <a:latin typeface="Black Coffee Regular 1 Bold"/>
                  <a:ea typeface="Black Coffee Regular 1 Bold"/>
                  <a:cs typeface="Black Coffee Regular 1 Bold"/>
                  <a:sym typeface="Black Coffee Regular 1 Bold"/>
                </a:rPr>
                <a:t>qué incluye la cuota?</a:t>
              </a:r>
            </a:p>
          </p:txBody>
        </p:sp>
        <p:sp>
          <p:nvSpPr>
            <p:cNvPr name="TextBox 331" id="331"/>
            <p:cNvSpPr txBox="true"/>
            <p:nvPr/>
          </p:nvSpPr>
          <p:spPr>
            <a:xfrm rot="-10800000">
              <a:off x="0" y="0"/>
              <a:ext cx="533331" cy="22804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45"/>
                </a:lnSpc>
              </a:pPr>
              <a:r>
                <a:rPr lang="en-US" sz="9532">
                  <a:solidFill>
                    <a:srgbClr val="001558"/>
                  </a:solidFill>
                  <a:latin typeface="Black Coffee Regular 1 Bold"/>
                  <a:ea typeface="Black Coffee Regular 1 Bold"/>
                  <a:cs typeface="Black Coffee Regular 1 Bold"/>
                  <a:sym typeface="Black Coffee Regular 1 Bold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5561987" y="2272935"/>
            <a:ext cx="2351880" cy="3100146"/>
            <a:chOff x="0" y="0"/>
            <a:chExt cx="3135841" cy="413352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9" id="59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1" id="61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7" id="77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9" id="79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83" id="83"/>
          <p:cNvGrpSpPr/>
          <p:nvPr/>
        </p:nvGrpSpPr>
        <p:grpSpPr>
          <a:xfrm rot="5400000">
            <a:off x="15561987" y="-374133"/>
            <a:ext cx="2351880" cy="3100146"/>
            <a:chOff x="0" y="0"/>
            <a:chExt cx="3135841" cy="4133529"/>
          </a:xfrm>
        </p:grpSpPr>
        <p:grpSp>
          <p:nvGrpSpPr>
            <p:cNvPr name="Group 84" id="84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6" id="86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88" id="88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2" id="92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4" id="94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6" id="96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8" id="98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99" id="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0" id="100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6" id="106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07" id="1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0" id="110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11" id="1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2" id="112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13" id="1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6" id="116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8" id="118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119" id="1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2" id="122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8" id="128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129" id="12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0" id="130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4" id="134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135" id="13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6" id="136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8" id="138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139" id="13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0" id="140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141" id="14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2" id="142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143" id="14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4" id="144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145" id="14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6" id="146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147" id="1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8" id="148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149" id="1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0" id="150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151" id="1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2" id="152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153" id="1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4" id="154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155" id="1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6" id="156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157" id="1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8" id="158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159" id="1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0" id="160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2" id="162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163" id="1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164" id="164"/>
          <p:cNvGrpSpPr/>
          <p:nvPr/>
        </p:nvGrpSpPr>
        <p:grpSpPr>
          <a:xfrm rot="5400000">
            <a:off x="15561987" y="4920090"/>
            <a:ext cx="2351880" cy="3100146"/>
            <a:chOff x="0" y="0"/>
            <a:chExt cx="3135841" cy="4133529"/>
          </a:xfrm>
        </p:grpSpPr>
        <p:grpSp>
          <p:nvGrpSpPr>
            <p:cNvPr name="Group 165" id="165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166" id="1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7" id="167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168" id="1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9" id="169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1" id="171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72" id="1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3" id="173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74" id="1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5" id="175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7" id="177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78" id="1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9" id="179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0" id="1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1" id="181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3" id="183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84" id="18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5" id="185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86" id="18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7" id="187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9" id="189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90" id="19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1" id="191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92" id="19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3" id="193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5" id="195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96" id="19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7" id="197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98" id="19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9" id="199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1" id="201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02" id="20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3" id="203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04" id="20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5" id="205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7" id="207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08" id="20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9" id="209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10" id="2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1" id="211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3" id="213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14" id="2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5" id="215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16" id="2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7" id="217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9" id="219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220" id="2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1" id="221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222" id="2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3" id="223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5" id="225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226" id="2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7" id="227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228" id="2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9" id="229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1" id="231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232" id="2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3" id="233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234" id="2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5" id="235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7" id="237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238" id="2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9" id="239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240" id="2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41" id="241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3" id="243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244" id="2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245" id="245"/>
          <p:cNvGrpSpPr/>
          <p:nvPr/>
        </p:nvGrpSpPr>
        <p:grpSpPr>
          <a:xfrm rot="-5400000">
            <a:off x="15561987" y="7560987"/>
            <a:ext cx="2351880" cy="3100146"/>
            <a:chOff x="0" y="0"/>
            <a:chExt cx="3135841" cy="4133529"/>
          </a:xfrm>
        </p:grpSpPr>
        <p:grpSp>
          <p:nvGrpSpPr>
            <p:cNvPr name="Group 246" id="246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247" id="2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8" id="248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249" id="2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0" id="250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251" id="2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2" id="252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253" id="2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4" id="254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255" id="2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6" id="256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257" id="2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8" id="258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259" id="2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0" id="260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261" id="2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2" id="262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63" id="2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4" id="264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65" id="26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6" id="266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67" id="26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8" id="268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9" id="26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0" id="270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71" id="27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2" id="272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273" id="27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4" id="274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275" id="27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6" id="276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277" id="27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8" id="278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279" id="27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0" id="280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81" id="28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2" id="282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83" id="28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4" id="284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85" id="2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6" id="286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87" id="2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8" id="288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89" id="2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0" id="290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91" id="2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2" id="292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93" id="2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4" id="294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95" id="2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6" id="296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97" id="2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8" id="298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99" id="2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0" id="300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301" id="3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2" id="302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303" id="3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4" id="304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305" id="3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6" id="306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307" id="3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8" id="308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309" id="3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0" id="310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311" id="3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2" id="312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313" id="3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4" id="314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315" id="3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6" id="316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317" id="3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8" id="318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319" id="3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0" id="320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321" id="3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22" id="322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323" id="3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4" id="324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325" id="3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sp>
        <p:nvSpPr>
          <p:cNvPr name="TextBox 326" id="326"/>
          <p:cNvSpPr txBox="true"/>
          <p:nvPr/>
        </p:nvSpPr>
        <p:spPr>
          <a:xfrm rot="0">
            <a:off x="1028700" y="1242615"/>
            <a:ext cx="10557602" cy="8123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6109" indent="-313054" lvl="1">
              <a:lnSpc>
                <a:spcPts val="2812"/>
              </a:lnSpc>
              <a:spcBef>
                <a:spcPct val="0"/>
              </a:spcBef>
              <a:buFont typeface="Arial"/>
              <a:buChar char="•"/>
            </a:pPr>
            <a:r>
              <a:rPr lang="en-US" sz="2899" strike="noStrike" u="none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Contratación de transporte externo para personas y materiales, antes, durante y después del campamento, incluyendo combustible y peajes.</a:t>
            </a:r>
          </a:p>
          <a:p>
            <a:pPr algn="just">
              <a:lnSpc>
                <a:spcPts val="2812"/>
              </a:lnSpc>
              <a:spcBef>
                <a:spcPct val="0"/>
              </a:spcBef>
            </a:pPr>
          </a:p>
          <a:p>
            <a:pPr algn="just" marL="626109" indent="-313054" lvl="1">
              <a:lnSpc>
                <a:spcPts val="2812"/>
              </a:lnSpc>
              <a:spcBef>
                <a:spcPct val="0"/>
              </a:spcBef>
              <a:buFont typeface="Arial"/>
              <a:buChar char="•"/>
            </a:pPr>
            <a:r>
              <a:rPr lang="en-US" sz="2899" strike="noStrike" u="none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Kit de acreditación: pañolín, credencial, insignia del evento</a:t>
            </a:r>
          </a:p>
          <a:p>
            <a:pPr algn="just">
              <a:lnSpc>
                <a:spcPts val="2812"/>
              </a:lnSpc>
              <a:spcBef>
                <a:spcPct val="0"/>
              </a:spcBef>
            </a:pPr>
          </a:p>
          <a:p>
            <a:pPr algn="just" marL="626109" indent="-313054" lvl="1">
              <a:lnSpc>
                <a:spcPts val="2812"/>
              </a:lnSpc>
              <a:spcBef>
                <a:spcPct val="0"/>
              </a:spcBef>
              <a:buFont typeface="Arial"/>
              <a:buChar char="•"/>
            </a:pPr>
            <a:r>
              <a:rPr lang="en-US" sz="2899" strike="noStrike" u="none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Impresiones para comunicación, capacitación y programa (cartillas, fichas, evaluaciones, circulares, banderas y formularios).</a:t>
            </a:r>
          </a:p>
          <a:p>
            <a:pPr algn="just">
              <a:lnSpc>
                <a:spcPts val="2812"/>
              </a:lnSpc>
              <a:spcBef>
                <a:spcPct val="0"/>
              </a:spcBef>
            </a:pPr>
          </a:p>
          <a:p>
            <a:pPr algn="just" marL="626109" indent="-313054" lvl="1">
              <a:lnSpc>
                <a:spcPts val="2812"/>
              </a:lnSpc>
              <a:spcBef>
                <a:spcPct val="0"/>
              </a:spcBef>
              <a:buFont typeface="Arial"/>
              <a:buChar char="•"/>
            </a:pPr>
            <a:r>
              <a:rPr lang="en-US" sz="2899" strike="noStrike" u="none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Costos de ceremonias (inauguración, clausura y velada): escenario, sonido, iluminación, artistas y catering.</a:t>
            </a:r>
          </a:p>
          <a:p>
            <a:pPr algn="just">
              <a:lnSpc>
                <a:spcPts val="2812"/>
              </a:lnSpc>
              <a:spcBef>
                <a:spcPct val="0"/>
              </a:spcBef>
            </a:pPr>
          </a:p>
          <a:p>
            <a:pPr algn="just" marL="626109" indent="-313054" lvl="1">
              <a:lnSpc>
                <a:spcPts val="2812"/>
              </a:lnSpc>
              <a:spcBef>
                <a:spcPct val="0"/>
              </a:spcBef>
              <a:buFont typeface="Arial"/>
              <a:buChar char="•"/>
            </a:pPr>
            <a:r>
              <a:rPr lang="en-US" sz="2899" strike="noStrike" u="none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Pago de personal profesional y técnico para servicios complementarios (diseño, salud, educación, comunicaciones y talleres)</a:t>
            </a:r>
          </a:p>
          <a:p>
            <a:pPr algn="just">
              <a:lnSpc>
                <a:spcPts val="2812"/>
              </a:lnSpc>
              <a:spcBef>
                <a:spcPct val="0"/>
              </a:spcBef>
            </a:pPr>
          </a:p>
          <a:p>
            <a:pPr algn="just" marL="626109" indent="-313054" lvl="1">
              <a:lnSpc>
                <a:spcPts val="2812"/>
              </a:lnSpc>
              <a:spcBef>
                <a:spcPct val="0"/>
              </a:spcBef>
              <a:buFont typeface="Arial"/>
              <a:buChar char="•"/>
            </a:pPr>
            <a:r>
              <a:rPr lang="en-US" sz="2899" strike="noStrike" u="none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Gastos de jornadas, reuniones, visitas a terreno y difusión para la preparación del 11° Jamboree.</a:t>
            </a:r>
          </a:p>
          <a:p>
            <a:pPr algn="just">
              <a:lnSpc>
                <a:spcPts val="2812"/>
              </a:lnSpc>
              <a:spcBef>
                <a:spcPct val="0"/>
              </a:spcBef>
            </a:pPr>
          </a:p>
          <a:p>
            <a:pPr algn="just" marL="626109" indent="-313054" lvl="1">
              <a:lnSpc>
                <a:spcPts val="2812"/>
              </a:lnSpc>
              <a:spcBef>
                <a:spcPct val="0"/>
              </a:spcBef>
              <a:buFont typeface="Arial"/>
              <a:buChar char="•"/>
            </a:pPr>
            <a:r>
              <a:rPr lang="en-US" sz="2899" strike="noStrike" u="none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Talonarios de bono de cooperación de regalo para autofinanciar sus propias cuotas.</a:t>
            </a:r>
          </a:p>
        </p:txBody>
      </p:sp>
      <p:grpSp>
        <p:nvGrpSpPr>
          <p:cNvPr name="Group 327" id="327"/>
          <p:cNvGrpSpPr/>
          <p:nvPr/>
        </p:nvGrpSpPr>
        <p:grpSpPr>
          <a:xfrm rot="0">
            <a:off x="12012930" y="2520315"/>
            <a:ext cx="5246370" cy="5246370"/>
            <a:chOff x="0" y="0"/>
            <a:chExt cx="812800" cy="812800"/>
          </a:xfrm>
        </p:grpSpPr>
        <p:sp>
          <p:nvSpPr>
            <p:cNvPr name="Freeform 328" id="3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37007" t="-4749" r="-20215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418826"/>
            <a:ext cx="2866217" cy="2868174"/>
            <a:chOff x="0" y="0"/>
            <a:chExt cx="2106409" cy="21078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-10800000">
            <a:off x="15421783" y="0"/>
            <a:ext cx="2866217" cy="2868174"/>
            <a:chOff x="0" y="0"/>
            <a:chExt cx="2106409" cy="21078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sp>
        <p:nvSpPr>
          <p:cNvPr name="Freeform 28" id="28"/>
          <p:cNvSpPr/>
          <p:nvPr/>
        </p:nvSpPr>
        <p:spPr>
          <a:xfrm flipH="false" flipV="false" rot="0">
            <a:off x="3252734" y="6004092"/>
            <a:ext cx="11782532" cy="4282908"/>
          </a:xfrm>
          <a:custGeom>
            <a:avLst/>
            <a:gdLst/>
            <a:ahLst/>
            <a:cxnLst/>
            <a:rect r="r" b="b" t="t" l="l"/>
            <a:pathLst>
              <a:path h="4282908" w="11782532">
                <a:moveTo>
                  <a:pt x="0" y="0"/>
                </a:moveTo>
                <a:lnTo>
                  <a:pt x="11782532" y="0"/>
                </a:lnTo>
                <a:lnTo>
                  <a:pt x="11782532" y="4282908"/>
                </a:lnTo>
                <a:lnTo>
                  <a:pt x="0" y="428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852" r="0" b="-27436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139238" y="5060950"/>
            <a:ext cx="9525" cy="15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028700" y="159863"/>
            <a:ext cx="9998664" cy="1816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300"/>
              </a:lnSpc>
            </a:pPr>
            <a:r>
              <a:rPr lang="en-US" sz="9500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Para el equipo de servicio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82619" y="2015211"/>
            <a:ext cx="14039164" cy="3584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Sesiones de orientación y capacitación, incluyendo capacitación específica para el rol, antes de la lle</a:t>
            </a:r>
            <a:r>
              <a:rPr lang="en-US" sz="2900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gada de los participantes.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El servicio de alimentación durante el Jamboree incluye desayunos, almuerzos y cenas, comenzando con el almuerzo del 15 de enero y finalizando con el almuerzo del 25 de enero de 2027. Asimismo, se garantiza el acceso permanente a agua potable.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Un programa de actividades durante el tiempo libre y un kit de participación.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418826"/>
            <a:ext cx="2866217" cy="2868174"/>
            <a:chOff x="0" y="0"/>
            <a:chExt cx="2106409" cy="21078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5400000">
            <a:off x="979" y="-979"/>
            <a:ext cx="2866217" cy="2868174"/>
            <a:chOff x="0" y="0"/>
            <a:chExt cx="2106409" cy="21078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0520404" y="4951612"/>
            <a:ext cx="6738896" cy="4637162"/>
            <a:chOff x="0" y="0"/>
            <a:chExt cx="862549" cy="59353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62549" cy="593537"/>
            </a:xfrm>
            <a:custGeom>
              <a:avLst/>
              <a:gdLst/>
              <a:ahLst/>
              <a:cxnLst/>
              <a:rect r="r" b="b" t="t" l="l"/>
              <a:pathLst>
                <a:path h="593537" w="862549">
                  <a:moveTo>
                    <a:pt x="26423" y="0"/>
                  </a:moveTo>
                  <a:lnTo>
                    <a:pt x="836126" y="0"/>
                  </a:lnTo>
                  <a:cubicBezTo>
                    <a:pt x="843134" y="0"/>
                    <a:pt x="849855" y="2784"/>
                    <a:pt x="854810" y="7739"/>
                  </a:cubicBezTo>
                  <a:cubicBezTo>
                    <a:pt x="859766" y="12695"/>
                    <a:pt x="862549" y="19415"/>
                    <a:pt x="862549" y="26423"/>
                  </a:cubicBezTo>
                  <a:lnTo>
                    <a:pt x="862549" y="567113"/>
                  </a:lnTo>
                  <a:cubicBezTo>
                    <a:pt x="862549" y="574121"/>
                    <a:pt x="859766" y="580842"/>
                    <a:pt x="854810" y="585797"/>
                  </a:cubicBezTo>
                  <a:cubicBezTo>
                    <a:pt x="849855" y="590753"/>
                    <a:pt x="843134" y="593537"/>
                    <a:pt x="836126" y="593537"/>
                  </a:cubicBezTo>
                  <a:lnTo>
                    <a:pt x="26423" y="593537"/>
                  </a:lnTo>
                  <a:cubicBezTo>
                    <a:pt x="19415" y="593537"/>
                    <a:pt x="12695" y="590753"/>
                    <a:pt x="7739" y="585797"/>
                  </a:cubicBezTo>
                  <a:cubicBezTo>
                    <a:pt x="2784" y="580842"/>
                    <a:pt x="0" y="574121"/>
                    <a:pt x="0" y="567113"/>
                  </a:cubicBezTo>
                  <a:lnTo>
                    <a:pt x="0" y="26423"/>
                  </a:lnTo>
                  <a:cubicBezTo>
                    <a:pt x="0" y="19415"/>
                    <a:pt x="2784" y="12695"/>
                    <a:pt x="7739" y="7739"/>
                  </a:cubicBezTo>
                  <a:cubicBezTo>
                    <a:pt x="12695" y="2784"/>
                    <a:pt x="19415" y="0"/>
                    <a:pt x="26423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8269" r="-46426" b="-33503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9139238" y="5060950"/>
            <a:ext cx="9525" cy="15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2602382" y="2424643"/>
            <a:ext cx="13584858" cy="2031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Trayecto del lugar de origen a Picarquín.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Hospedajes antes y después del evento.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Comidas durante todas las instancia de las unidades participantes.</a:t>
            </a:r>
          </a:p>
          <a:p>
            <a:pPr algn="l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Implementos de cocina.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3126327" y="5070475"/>
            <a:ext cx="6738896" cy="4637162"/>
            <a:chOff x="0" y="0"/>
            <a:chExt cx="862549" cy="59353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62549" cy="593537"/>
            </a:xfrm>
            <a:custGeom>
              <a:avLst/>
              <a:gdLst/>
              <a:ahLst/>
              <a:cxnLst/>
              <a:rect r="r" b="b" t="t" l="l"/>
              <a:pathLst>
                <a:path h="593537" w="862549">
                  <a:moveTo>
                    <a:pt x="26423" y="0"/>
                  </a:moveTo>
                  <a:lnTo>
                    <a:pt x="836126" y="0"/>
                  </a:lnTo>
                  <a:cubicBezTo>
                    <a:pt x="843134" y="0"/>
                    <a:pt x="849855" y="2784"/>
                    <a:pt x="854810" y="7739"/>
                  </a:cubicBezTo>
                  <a:cubicBezTo>
                    <a:pt x="859766" y="12695"/>
                    <a:pt x="862549" y="19415"/>
                    <a:pt x="862549" y="26423"/>
                  </a:cubicBezTo>
                  <a:lnTo>
                    <a:pt x="862549" y="567113"/>
                  </a:lnTo>
                  <a:cubicBezTo>
                    <a:pt x="862549" y="574121"/>
                    <a:pt x="859766" y="580842"/>
                    <a:pt x="854810" y="585797"/>
                  </a:cubicBezTo>
                  <a:cubicBezTo>
                    <a:pt x="849855" y="590753"/>
                    <a:pt x="843134" y="593537"/>
                    <a:pt x="836126" y="593537"/>
                  </a:cubicBezTo>
                  <a:lnTo>
                    <a:pt x="26423" y="593537"/>
                  </a:lnTo>
                  <a:cubicBezTo>
                    <a:pt x="19415" y="593537"/>
                    <a:pt x="12695" y="590753"/>
                    <a:pt x="7739" y="585797"/>
                  </a:cubicBezTo>
                  <a:cubicBezTo>
                    <a:pt x="2784" y="580842"/>
                    <a:pt x="0" y="574121"/>
                    <a:pt x="0" y="567113"/>
                  </a:cubicBezTo>
                  <a:lnTo>
                    <a:pt x="0" y="26423"/>
                  </a:lnTo>
                  <a:cubicBezTo>
                    <a:pt x="0" y="19415"/>
                    <a:pt x="2784" y="12695"/>
                    <a:pt x="7739" y="7739"/>
                  </a:cubicBezTo>
                  <a:cubicBezTo>
                    <a:pt x="12695" y="2784"/>
                    <a:pt x="19415" y="0"/>
                    <a:pt x="26423" y="0"/>
                  </a:cubicBezTo>
                  <a:close/>
                </a:path>
              </a:pathLst>
            </a:custGeom>
            <a:blipFill>
              <a:blip r:embed="rId3"/>
              <a:stretch>
                <a:fillRect l="-1641" t="-28873" r="-31462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3852058" y="328618"/>
            <a:ext cx="10574359" cy="1648047"/>
            <a:chOff x="0" y="0"/>
            <a:chExt cx="14099145" cy="219739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2413558" y="0"/>
              <a:ext cx="2197396" cy="2197396"/>
            </a:xfrm>
            <a:custGeom>
              <a:avLst/>
              <a:gdLst/>
              <a:ahLst/>
              <a:cxnLst/>
              <a:rect r="r" b="b" t="t" l="l"/>
              <a:pathLst>
                <a:path h="2197396" w="2197396">
                  <a:moveTo>
                    <a:pt x="0" y="0"/>
                  </a:moveTo>
                  <a:lnTo>
                    <a:pt x="2197395" y="0"/>
                  </a:lnTo>
                  <a:lnTo>
                    <a:pt x="2197395" y="2197396"/>
                  </a:lnTo>
                  <a:lnTo>
                    <a:pt x="0" y="2197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604285" y="-227414"/>
              <a:ext cx="13494860" cy="22804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45"/>
                </a:lnSpc>
              </a:pPr>
              <a:r>
                <a:rPr lang="en-US" sz="9532">
                  <a:solidFill>
                    <a:srgbClr val="001558"/>
                  </a:solidFill>
                  <a:latin typeface="Black Coffee Regular 1 Bold"/>
                  <a:ea typeface="Black Coffee Regular 1 Bold"/>
                  <a:cs typeface="Black Coffee Regular 1 Bold"/>
                  <a:sym typeface="Black Coffee Regular 1 Bold"/>
                </a:rPr>
                <a:t>qué NO incluye la cuota?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-10800000">
              <a:off x="0" y="0"/>
              <a:ext cx="604285" cy="25820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121"/>
                </a:lnSpc>
              </a:pPr>
              <a:r>
                <a:rPr lang="en-US" sz="10800">
                  <a:solidFill>
                    <a:srgbClr val="001558"/>
                  </a:solidFill>
                  <a:latin typeface="Black Coffee Regular 1 Bold"/>
                  <a:ea typeface="Black Coffee Regular 1 Bold"/>
                  <a:cs typeface="Black Coffee Regular 1 Bold"/>
                  <a:sym typeface="Black Coffee Regular 1 Bold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5561987" y="2272935"/>
            <a:ext cx="2351880" cy="3100146"/>
            <a:chOff x="0" y="0"/>
            <a:chExt cx="3135841" cy="413352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9" id="59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1" id="61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7" id="77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9" id="79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83" id="83"/>
          <p:cNvGrpSpPr/>
          <p:nvPr/>
        </p:nvGrpSpPr>
        <p:grpSpPr>
          <a:xfrm rot="5400000">
            <a:off x="15561987" y="-374133"/>
            <a:ext cx="2351880" cy="3100146"/>
            <a:chOff x="0" y="0"/>
            <a:chExt cx="3135841" cy="4133529"/>
          </a:xfrm>
        </p:grpSpPr>
        <p:grpSp>
          <p:nvGrpSpPr>
            <p:cNvPr name="Group 84" id="84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6" id="86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88" id="88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2" id="92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4" id="94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6" id="96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8" id="98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99" id="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0" id="100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6" id="106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07" id="1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0" id="110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11" id="1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2" id="112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13" id="1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6" id="116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8" id="118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119" id="1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2" id="122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8" id="128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129" id="12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0" id="130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4" id="134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135" id="13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6" id="136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8" id="138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139" id="13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0" id="140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141" id="14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2" id="142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143" id="14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4" id="144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145" id="14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6" id="146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147" id="1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8" id="148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149" id="1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0" id="150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151" id="1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2" id="152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153" id="1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4" id="154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155" id="1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6" id="156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157" id="1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8" id="158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159" id="1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0" id="160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2" id="162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163" id="1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164" id="164"/>
          <p:cNvGrpSpPr/>
          <p:nvPr/>
        </p:nvGrpSpPr>
        <p:grpSpPr>
          <a:xfrm rot="5400000">
            <a:off x="15561987" y="4920090"/>
            <a:ext cx="2351880" cy="3100146"/>
            <a:chOff x="0" y="0"/>
            <a:chExt cx="3135841" cy="4133529"/>
          </a:xfrm>
        </p:grpSpPr>
        <p:grpSp>
          <p:nvGrpSpPr>
            <p:cNvPr name="Group 165" id="165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166" id="1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7" id="167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168" id="1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9" id="169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1" id="171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72" id="1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3" id="173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74" id="1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5" id="175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7" id="177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78" id="1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9" id="179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0" id="1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1" id="181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3" id="183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84" id="18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5" id="185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86" id="18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7" id="187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9" id="189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90" id="19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1" id="191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92" id="19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3" id="193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5" id="195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96" id="19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7" id="197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98" id="19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9" id="199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1" id="201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02" id="20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3" id="203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04" id="20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5" id="205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7" id="207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08" id="20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9" id="209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10" id="2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1" id="211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3" id="213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14" id="2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5" id="215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16" id="2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7" id="217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9" id="219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220" id="2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1" id="221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222" id="2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3" id="223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5" id="225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226" id="2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7" id="227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228" id="2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9" id="229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1" id="231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232" id="2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3" id="233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234" id="2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5" id="235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7" id="237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238" id="2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9" id="239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240" id="2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41" id="241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3" id="243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244" id="2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245" id="245"/>
          <p:cNvGrpSpPr/>
          <p:nvPr/>
        </p:nvGrpSpPr>
        <p:grpSpPr>
          <a:xfrm rot="-5400000">
            <a:off x="15561987" y="7560987"/>
            <a:ext cx="2351880" cy="3100146"/>
            <a:chOff x="0" y="0"/>
            <a:chExt cx="3135841" cy="4133529"/>
          </a:xfrm>
        </p:grpSpPr>
        <p:grpSp>
          <p:nvGrpSpPr>
            <p:cNvPr name="Group 246" id="246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247" id="2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8" id="248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249" id="2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0" id="250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251" id="2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2" id="252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253" id="2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4" id="254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255" id="2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6" id="256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257" id="2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8" id="258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259" id="2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0" id="260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261" id="2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2" id="262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63" id="2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4" id="264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65" id="26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6" id="266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67" id="26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8" id="268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9" id="26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0" id="270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71" id="27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2" id="272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273" id="27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4" id="274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275" id="27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6" id="276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277" id="27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8" id="278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279" id="27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0" id="280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81" id="28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2" id="282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83" id="28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4" id="284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85" id="2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6" id="286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87" id="2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8" id="288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89" id="2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0" id="290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91" id="2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2" id="292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93" id="2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4" id="294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95" id="2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6" id="296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97" id="2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8" id="298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99" id="2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0" id="300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301" id="3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2" id="302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303" id="3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4" id="304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305" id="3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6" id="306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307" id="3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8" id="308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309" id="3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0" id="310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311" id="3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2" id="312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313" id="3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4" id="314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315" id="3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6" id="316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317" id="3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8" id="318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319" id="3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0" id="320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321" id="3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22" id="322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323" id="3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4" id="324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325" id="3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sp>
        <p:nvSpPr>
          <p:cNvPr name="TextBox 326" id="326"/>
          <p:cNvSpPr txBox="true"/>
          <p:nvPr/>
        </p:nvSpPr>
        <p:spPr>
          <a:xfrm rot="0">
            <a:off x="1028700" y="2214382"/>
            <a:ext cx="12621255" cy="4088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Mochila adecuada: Debe ser una sola mochila </a:t>
            </a: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grande para facilitar el transporte.</a:t>
            </a:r>
          </a:p>
          <a:p>
            <a:pPr algn="just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Calzado cómodo y chalas para la ducha.</a:t>
            </a:r>
          </a:p>
          <a:p>
            <a:pPr algn="just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Kit de protección solar: Protector solar FPS 50+, protector labial CON filtro UV, gorro. </a:t>
            </a:r>
          </a:p>
          <a:p>
            <a:pPr algn="just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Botellas reutilizables para rellenar con agua.</a:t>
            </a:r>
          </a:p>
          <a:p>
            <a:pPr algn="just" marL="626112" indent="-313056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Ropa ligera, transpirable.</a:t>
            </a:r>
          </a:p>
          <a:p>
            <a:pPr algn="just">
              <a:lnSpc>
                <a:spcPts val="4060"/>
              </a:lnSpc>
            </a:pPr>
          </a:p>
        </p:txBody>
      </p:sp>
      <p:grpSp>
        <p:nvGrpSpPr>
          <p:cNvPr name="Group 327" id="327"/>
          <p:cNvGrpSpPr/>
          <p:nvPr/>
        </p:nvGrpSpPr>
        <p:grpSpPr>
          <a:xfrm rot="0">
            <a:off x="9448871" y="5294223"/>
            <a:ext cx="5246370" cy="4209890"/>
            <a:chOff x="0" y="0"/>
            <a:chExt cx="812800" cy="652222"/>
          </a:xfrm>
        </p:grpSpPr>
        <p:sp>
          <p:nvSpPr>
            <p:cNvPr name="Freeform 328" id="328"/>
            <p:cNvSpPr/>
            <p:nvPr/>
          </p:nvSpPr>
          <p:spPr>
            <a:xfrm flipH="false" flipV="false" rot="0">
              <a:off x="0" y="0"/>
              <a:ext cx="812800" cy="652222"/>
            </a:xfrm>
            <a:custGeom>
              <a:avLst/>
              <a:gdLst/>
              <a:ahLst/>
              <a:cxnLst/>
              <a:rect r="r" b="b" t="t" l="l"/>
              <a:pathLst>
                <a:path h="652222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618282"/>
                  </a:lnTo>
                  <a:cubicBezTo>
                    <a:pt x="812800" y="627283"/>
                    <a:pt x="809224" y="635916"/>
                    <a:pt x="802859" y="642281"/>
                  </a:cubicBezTo>
                  <a:cubicBezTo>
                    <a:pt x="796494" y="648646"/>
                    <a:pt x="787861" y="652222"/>
                    <a:pt x="778860" y="652222"/>
                  </a:cubicBezTo>
                  <a:lnTo>
                    <a:pt x="33940" y="652222"/>
                  </a:lnTo>
                  <a:cubicBezTo>
                    <a:pt x="15196" y="652222"/>
                    <a:pt x="0" y="637027"/>
                    <a:pt x="0" y="618282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12951" t="-9539" r="-18978" b="0"/>
              </a:stretch>
            </a:blipFill>
          </p:spPr>
        </p:sp>
      </p:grpSp>
      <p:grpSp>
        <p:nvGrpSpPr>
          <p:cNvPr name="Group 329" id="329"/>
          <p:cNvGrpSpPr/>
          <p:nvPr/>
        </p:nvGrpSpPr>
        <p:grpSpPr>
          <a:xfrm rot="0">
            <a:off x="4059131" y="6202600"/>
            <a:ext cx="4894440" cy="3830793"/>
            <a:chOff x="0" y="0"/>
            <a:chExt cx="812800" cy="636164"/>
          </a:xfrm>
        </p:grpSpPr>
        <p:sp>
          <p:nvSpPr>
            <p:cNvPr name="Freeform 330" id="330"/>
            <p:cNvSpPr/>
            <p:nvPr/>
          </p:nvSpPr>
          <p:spPr>
            <a:xfrm flipH="false" flipV="false" rot="0">
              <a:off x="0" y="0"/>
              <a:ext cx="812800" cy="636164"/>
            </a:xfrm>
            <a:custGeom>
              <a:avLst/>
              <a:gdLst/>
              <a:ahLst/>
              <a:cxnLst/>
              <a:rect r="r" b="b" t="t" l="l"/>
              <a:pathLst>
                <a:path h="636164" w="812800">
                  <a:moveTo>
                    <a:pt x="36381" y="0"/>
                  </a:moveTo>
                  <a:lnTo>
                    <a:pt x="776419" y="0"/>
                  </a:lnTo>
                  <a:cubicBezTo>
                    <a:pt x="786068" y="0"/>
                    <a:pt x="795322" y="3833"/>
                    <a:pt x="802144" y="10656"/>
                  </a:cubicBezTo>
                  <a:cubicBezTo>
                    <a:pt x="808967" y="17478"/>
                    <a:pt x="812800" y="26732"/>
                    <a:pt x="812800" y="36381"/>
                  </a:cubicBezTo>
                  <a:lnTo>
                    <a:pt x="812800" y="599783"/>
                  </a:lnTo>
                  <a:cubicBezTo>
                    <a:pt x="812800" y="619876"/>
                    <a:pt x="796512" y="636164"/>
                    <a:pt x="776419" y="636164"/>
                  </a:cubicBezTo>
                  <a:lnTo>
                    <a:pt x="36381" y="636164"/>
                  </a:lnTo>
                  <a:cubicBezTo>
                    <a:pt x="26732" y="636164"/>
                    <a:pt x="17478" y="632331"/>
                    <a:pt x="10656" y="625509"/>
                  </a:cubicBezTo>
                  <a:cubicBezTo>
                    <a:pt x="3833" y="618686"/>
                    <a:pt x="0" y="609432"/>
                    <a:pt x="0" y="599783"/>
                  </a:cubicBezTo>
                  <a:lnTo>
                    <a:pt x="0" y="36381"/>
                  </a:lnTo>
                  <a:cubicBezTo>
                    <a:pt x="0" y="26732"/>
                    <a:pt x="3833" y="17478"/>
                    <a:pt x="10656" y="10656"/>
                  </a:cubicBezTo>
                  <a:cubicBezTo>
                    <a:pt x="17478" y="3833"/>
                    <a:pt x="26732" y="0"/>
                    <a:pt x="36381" y="0"/>
                  </a:cubicBezTo>
                  <a:close/>
                </a:path>
              </a:pathLst>
            </a:custGeom>
            <a:blipFill>
              <a:blip r:embed="rId3"/>
              <a:stretch>
                <a:fillRect l="-71110" t="-36072" r="0" b="-9583"/>
              </a:stretch>
            </a:blipFill>
          </p:spPr>
        </p:sp>
      </p:grpSp>
      <p:sp>
        <p:nvSpPr>
          <p:cNvPr name="TextBox 331" id="331"/>
          <p:cNvSpPr txBox="true"/>
          <p:nvPr/>
        </p:nvSpPr>
        <p:spPr>
          <a:xfrm rot="0">
            <a:off x="5799825" y="212429"/>
            <a:ext cx="6688349" cy="180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recomendaciones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5561987" y="2272935"/>
            <a:ext cx="2351880" cy="3100146"/>
            <a:chOff x="0" y="0"/>
            <a:chExt cx="3135841" cy="413352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9" id="59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1" id="61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7" id="77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9" id="79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83" id="83"/>
          <p:cNvGrpSpPr/>
          <p:nvPr/>
        </p:nvGrpSpPr>
        <p:grpSpPr>
          <a:xfrm rot="5400000">
            <a:off x="15561987" y="-374133"/>
            <a:ext cx="2351880" cy="3100146"/>
            <a:chOff x="0" y="0"/>
            <a:chExt cx="3135841" cy="4133529"/>
          </a:xfrm>
        </p:grpSpPr>
        <p:grpSp>
          <p:nvGrpSpPr>
            <p:cNvPr name="Group 84" id="84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6" id="86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88" id="88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2" id="92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4" id="94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6" id="96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8" id="98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99" id="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0" id="100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6" id="106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07" id="1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0" id="110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11" id="1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2" id="112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13" id="1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6" id="116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8" id="118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119" id="1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2" id="122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8" id="128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129" id="12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0" id="130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4" id="134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135" id="13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6" id="136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8" id="138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139" id="13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0" id="140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141" id="14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2" id="142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143" id="14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4" id="144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145" id="14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6" id="146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147" id="1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8" id="148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149" id="1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0" id="150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151" id="1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2" id="152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153" id="1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4" id="154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155" id="1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6" id="156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157" id="1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8" id="158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159" id="1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0" id="160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2" id="162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163" id="1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164" id="164"/>
          <p:cNvGrpSpPr/>
          <p:nvPr/>
        </p:nvGrpSpPr>
        <p:grpSpPr>
          <a:xfrm rot="5400000">
            <a:off x="15561987" y="4920090"/>
            <a:ext cx="2351880" cy="3100146"/>
            <a:chOff x="0" y="0"/>
            <a:chExt cx="3135841" cy="4133529"/>
          </a:xfrm>
        </p:grpSpPr>
        <p:grpSp>
          <p:nvGrpSpPr>
            <p:cNvPr name="Group 165" id="165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166" id="1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7" id="167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168" id="1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9" id="169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1" id="171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72" id="1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3" id="173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74" id="1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5" id="175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7" id="177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78" id="1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9" id="179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0" id="1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1" id="181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3" id="183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84" id="18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5" id="185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86" id="18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7" id="187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9" id="189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90" id="19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1" id="191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92" id="19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3" id="193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5" id="195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96" id="19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7" id="197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98" id="19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9" id="199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1" id="201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02" id="20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3" id="203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04" id="20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5" id="205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7" id="207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08" id="20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9" id="209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10" id="2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1" id="211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3" id="213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14" id="2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5" id="215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16" id="2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7" id="217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9" id="219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220" id="2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1" id="221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222" id="2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3" id="223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5" id="225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226" id="2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7" id="227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228" id="2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9" id="229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1" id="231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232" id="2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3" id="233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234" id="2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5" id="235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7" id="237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238" id="2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9" id="239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240" id="2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41" id="241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3" id="243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244" id="2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245" id="245"/>
          <p:cNvGrpSpPr/>
          <p:nvPr/>
        </p:nvGrpSpPr>
        <p:grpSpPr>
          <a:xfrm rot="-5400000">
            <a:off x="15561987" y="7560987"/>
            <a:ext cx="2351880" cy="3100146"/>
            <a:chOff x="0" y="0"/>
            <a:chExt cx="3135841" cy="4133529"/>
          </a:xfrm>
        </p:grpSpPr>
        <p:grpSp>
          <p:nvGrpSpPr>
            <p:cNvPr name="Group 246" id="246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247" id="2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8" id="248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249" id="2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0" id="250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251" id="2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2" id="252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253" id="2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4" id="254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255" id="2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6" id="256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257" id="2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8" id="258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259" id="2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0" id="260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261" id="2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2" id="262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63" id="2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4" id="264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65" id="26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6" id="266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67" id="26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8" id="268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9" id="26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0" id="270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71" id="27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2" id="272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273" id="27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4" id="274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275" id="27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6" id="276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277" id="27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8" id="278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279" id="27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0" id="280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81" id="28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2" id="282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83" id="28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4" id="284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85" id="2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6" id="286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87" id="2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8" id="288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89" id="2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0" id="290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91" id="2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2" id="292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93" id="2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4" id="294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95" id="2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6" id="296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97" id="2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8" id="298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99" id="2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0" id="300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301" id="3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2" id="302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303" id="3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4" id="304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305" id="3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6" id="306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307" id="3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8" id="308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309" id="3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0" id="310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311" id="3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2" id="312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313" id="3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4" id="314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315" id="3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6" id="316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317" id="3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8" id="318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319" id="3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0" id="320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321" id="3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22" id="322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323" id="3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4" id="324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325" id="3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sp>
        <p:nvSpPr>
          <p:cNvPr name="Freeform 326" id="326"/>
          <p:cNvSpPr/>
          <p:nvPr/>
        </p:nvSpPr>
        <p:spPr>
          <a:xfrm flipH="false" flipV="false" rot="0">
            <a:off x="2063784" y="4885519"/>
            <a:ext cx="1201830" cy="901373"/>
          </a:xfrm>
          <a:custGeom>
            <a:avLst/>
            <a:gdLst/>
            <a:ahLst/>
            <a:cxnLst/>
            <a:rect r="r" b="b" t="t" l="l"/>
            <a:pathLst>
              <a:path h="901373" w="1201830">
                <a:moveTo>
                  <a:pt x="0" y="0"/>
                </a:moveTo>
                <a:lnTo>
                  <a:pt x="1201830" y="0"/>
                </a:lnTo>
                <a:lnTo>
                  <a:pt x="1201830" y="901373"/>
                </a:lnTo>
                <a:lnTo>
                  <a:pt x="0" y="901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27" id="327"/>
          <p:cNvSpPr/>
          <p:nvPr/>
        </p:nvSpPr>
        <p:spPr>
          <a:xfrm flipH="false" flipV="false" rot="0">
            <a:off x="2063784" y="6430225"/>
            <a:ext cx="1201830" cy="1201830"/>
          </a:xfrm>
          <a:custGeom>
            <a:avLst/>
            <a:gdLst/>
            <a:ahLst/>
            <a:cxnLst/>
            <a:rect r="r" b="b" t="t" l="l"/>
            <a:pathLst>
              <a:path h="1201830" w="1201830">
                <a:moveTo>
                  <a:pt x="0" y="0"/>
                </a:moveTo>
                <a:lnTo>
                  <a:pt x="1201830" y="0"/>
                </a:lnTo>
                <a:lnTo>
                  <a:pt x="1201830" y="1201831"/>
                </a:lnTo>
                <a:lnTo>
                  <a:pt x="0" y="1201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28" id="328"/>
          <p:cNvSpPr/>
          <p:nvPr/>
        </p:nvSpPr>
        <p:spPr>
          <a:xfrm flipH="false" flipV="false" rot="0">
            <a:off x="2063784" y="8026154"/>
            <a:ext cx="1093971" cy="1084905"/>
          </a:xfrm>
          <a:custGeom>
            <a:avLst/>
            <a:gdLst/>
            <a:ahLst/>
            <a:cxnLst/>
            <a:rect r="r" b="b" t="t" l="l"/>
            <a:pathLst>
              <a:path h="1084905" w="1093971">
                <a:moveTo>
                  <a:pt x="0" y="0"/>
                </a:moveTo>
                <a:lnTo>
                  <a:pt x="1093972" y="0"/>
                </a:lnTo>
                <a:lnTo>
                  <a:pt x="1093972" y="1084906"/>
                </a:lnTo>
                <a:lnTo>
                  <a:pt x="0" y="1084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333" t="-4114" r="-47409" b="-5430"/>
            </a:stretch>
          </a:blipFill>
        </p:spPr>
      </p:sp>
      <p:sp>
        <p:nvSpPr>
          <p:cNvPr name="TextBox 329" id="329"/>
          <p:cNvSpPr txBox="true"/>
          <p:nvPr/>
        </p:nvSpPr>
        <p:spPr>
          <a:xfrm rot="0">
            <a:off x="1028700" y="346731"/>
            <a:ext cx="13111119" cy="1610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6"/>
              </a:lnSpc>
            </a:pPr>
            <a:r>
              <a:rPr lang="en-US" sz="8504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Canales de comunicaciones oficiales </a:t>
            </a:r>
          </a:p>
        </p:txBody>
      </p:sp>
      <p:sp>
        <p:nvSpPr>
          <p:cNvPr name="TextBox 330" id="330"/>
          <p:cNvSpPr txBox="true"/>
          <p:nvPr/>
        </p:nvSpPr>
        <p:spPr>
          <a:xfrm rot="0">
            <a:off x="1028700" y="2294730"/>
            <a:ext cx="13376901" cy="1967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Creemos que un campamento de esta ma</a:t>
            </a:r>
            <a:r>
              <a:rPr lang="en-US" sz="2800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gnitud se construye en conjunto, por lo que es fundamental contar con canales abiertos que permitan informarse, resolver dudas y, al mismo tiempo, aportar con ideas y propuestas. Para ello, se dispondrán los siguientes canales oficiales de comunicación:</a:t>
            </a:r>
          </a:p>
        </p:txBody>
      </p:sp>
      <p:sp>
        <p:nvSpPr>
          <p:cNvPr name="TextBox 331" id="331"/>
          <p:cNvSpPr txBox="true"/>
          <p:nvPr/>
        </p:nvSpPr>
        <p:spPr>
          <a:xfrm rot="0">
            <a:off x="4212690" y="5035093"/>
            <a:ext cx="5841473" cy="1078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6"/>
              </a:lnSpc>
            </a:pPr>
            <a:r>
              <a:rPr lang="en-US" sz="3119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 jamboree@guiasyscoutschile.cl</a:t>
            </a:r>
          </a:p>
          <a:p>
            <a:pPr algn="ctr">
              <a:lnSpc>
                <a:spcPts val="4366"/>
              </a:lnSpc>
            </a:pPr>
          </a:p>
        </p:txBody>
      </p:sp>
      <p:sp>
        <p:nvSpPr>
          <p:cNvPr name="TextBox 332" id="332"/>
          <p:cNvSpPr txBox="true"/>
          <p:nvPr/>
        </p:nvSpPr>
        <p:spPr>
          <a:xfrm rot="0">
            <a:off x="4213062" y="6738353"/>
            <a:ext cx="9667876" cy="52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6"/>
              </a:lnSpc>
            </a:pPr>
            <a:r>
              <a:rPr lang="en-US" sz="3119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https://www.facebook.com/JamboreeNacional2027/ </a:t>
            </a:r>
          </a:p>
        </p:txBody>
      </p:sp>
      <p:sp>
        <p:nvSpPr>
          <p:cNvPr name="TextBox 333" id="333"/>
          <p:cNvSpPr txBox="true"/>
          <p:nvPr/>
        </p:nvSpPr>
        <p:spPr>
          <a:xfrm rot="0">
            <a:off x="4212523" y="8275820"/>
            <a:ext cx="3687595" cy="528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6"/>
              </a:lnSpc>
            </a:pPr>
            <a:r>
              <a:rPr lang="en-US" sz="3119">
                <a:solidFill>
                  <a:srgbClr val="001558"/>
                </a:solidFill>
                <a:latin typeface="Open Sans"/>
                <a:ea typeface="Open Sans"/>
                <a:cs typeface="Open Sans"/>
                <a:sym typeface="Open Sans"/>
              </a:rPr>
              <a:t>@jamboreenacional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516869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0" y="3310822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19050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799964" y="1186215"/>
            <a:ext cx="4728741" cy="4728741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382" t="0" r="-11711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932209" y="6586214"/>
            <a:ext cx="6596496" cy="3289102"/>
            <a:chOff x="0" y="0"/>
            <a:chExt cx="1226470" cy="6115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26470" cy="611534"/>
            </a:xfrm>
            <a:custGeom>
              <a:avLst/>
              <a:gdLst/>
              <a:ahLst/>
              <a:cxnLst/>
              <a:rect r="r" b="b" t="t" l="l"/>
              <a:pathLst>
                <a:path h="611534" w="1226470">
                  <a:moveTo>
                    <a:pt x="26994" y="0"/>
                  </a:moveTo>
                  <a:lnTo>
                    <a:pt x="1199476" y="0"/>
                  </a:lnTo>
                  <a:cubicBezTo>
                    <a:pt x="1214384" y="0"/>
                    <a:pt x="1226470" y="12086"/>
                    <a:pt x="1226470" y="26994"/>
                  </a:cubicBezTo>
                  <a:lnTo>
                    <a:pt x="1226470" y="584541"/>
                  </a:lnTo>
                  <a:cubicBezTo>
                    <a:pt x="1226470" y="591700"/>
                    <a:pt x="1223626" y="598566"/>
                    <a:pt x="1218564" y="603628"/>
                  </a:cubicBezTo>
                  <a:cubicBezTo>
                    <a:pt x="1213501" y="608690"/>
                    <a:pt x="1206635" y="611534"/>
                    <a:pt x="1199476" y="611534"/>
                  </a:cubicBezTo>
                  <a:lnTo>
                    <a:pt x="26994" y="611534"/>
                  </a:lnTo>
                  <a:cubicBezTo>
                    <a:pt x="12086" y="611534"/>
                    <a:pt x="0" y="599449"/>
                    <a:pt x="0" y="584541"/>
                  </a:cubicBezTo>
                  <a:lnTo>
                    <a:pt x="0" y="26994"/>
                  </a:lnTo>
                  <a:cubicBezTo>
                    <a:pt x="0" y="19835"/>
                    <a:pt x="2844" y="12969"/>
                    <a:pt x="7906" y="7906"/>
                  </a:cubicBezTo>
                  <a:cubicBezTo>
                    <a:pt x="12969" y="2844"/>
                    <a:pt x="19835" y="0"/>
                    <a:pt x="26994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6810" r="0" b="-1681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5046924" y="6586214"/>
            <a:ext cx="5538673" cy="3289102"/>
            <a:chOff x="0" y="0"/>
            <a:chExt cx="858085" cy="50956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8085" cy="509568"/>
            </a:xfrm>
            <a:custGeom>
              <a:avLst/>
              <a:gdLst/>
              <a:ahLst/>
              <a:cxnLst/>
              <a:rect r="r" b="b" t="t" l="l"/>
              <a:pathLst>
                <a:path h="509568" w="858085">
                  <a:moveTo>
                    <a:pt x="32149" y="0"/>
                  </a:moveTo>
                  <a:lnTo>
                    <a:pt x="825936" y="0"/>
                  </a:lnTo>
                  <a:cubicBezTo>
                    <a:pt x="834463" y="0"/>
                    <a:pt x="842640" y="3387"/>
                    <a:pt x="848669" y="9416"/>
                  </a:cubicBezTo>
                  <a:cubicBezTo>
                    <a:pt x="854698" y="15445"/>
                    <a:pt x="858085" y="23623"/>
                    <a:pt x="858085" y="32149"/>
                  </a:cubicBezTo>
                  <a:lnTo>
                    <a:pt x="858085" y="477419"/>
                  </a:lnTo>
                  <a:cubicBezTo>
                    <a:pt x="858085" y="485945"/>
                    <a:pt x="854698" y="494123"/>
                    <a:pt x="848669" y="500152"/>
                  </a:cubicBezTo>
                  <a:cubicBezTo>
                    <a:pt x="842640" y="506181"/>
                    <a:pt x="834463" y="509568"/>
                    <a:pt x="825936" y="509568"/>
                  </a:cubicBezTo>
                  <a:lnTo>
                    <a:pt x="32149" y="509568"/>
                  </a:lnTo>
                  <a:cubicBezTo>
                    <a:pt x="23623" y="509568"/>
                    <a:pt x="15445" y="506181"/>
                    <a:pt x="9416" y="500152"/>
                  </a:cubicBezTo>
                  <a:cubicBezTo>
                    <a:pt x="3387" y="494123"/>
                    <a:pt x="0" y="485945"/>
                    <a:pt x="0" y="477419"/>
                  </a:cubicBezTo>
                  <a:lnTo>
                    <a:pt x="0" y="32149"/>
                  </a:lnTo>
                  <a:cubicBezTo>
                    <a:pt x="0" y="23623"/>
                    <a:pt x="3387" y="15445"/>
                    <a:pt x="9416" y="9416"/>
                  </a:cubicBezTo>
                  <a:cubicBezTo>
                    <a:pt x="15445" y="3387"/>
                    <a:pt x="23623" y="0"/>
                    <a:pt x="32149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6096" r="0" b="-6096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177919" y="2010991"/>
            <a:ext cx="9276684" cy="419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El Jamboree es una gran experiencia Guía-Sco</a:t>
            </a:r>
            <a:r>
              <a:rPr lang="en-US" sz="27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ut donde niñas, niños y adolescentes de todo el país se reúnen durante una semana para convivir, aprender y compartir. Más que un campamento, es un espacio donde se fomenta la amistad, el trabajo en equipo, la vida al aire libre y los valores Guías y Scouts.   </a:t>
            </a:r>
          </a:p>
          <a:p>
            <a:pPr algn="just">
              <a:lnSpc>
                <a:spcPts val="3359"/>
              </a:lnSpc>
            </a:pP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En este encuentro se forma una verdadera comunidad, donde cada grupo aporta su identidad y todos crecen juntos a través de actividades y desafíos.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76966" y="98763"/>
            <a:ext cx="8052679" cy="180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Qué es un jamboree?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0" y="9258300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-10800000">
            <a:off x="2959212" y="470336"/>
            <a:ext cx="399999" cy="180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418826"/>
            <a:ext cx="2866217" cy="2868174"/>
            <a:chOff x="0" y="0"/>
            <a:chExt cx="2106409" cy="21078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5400000">
            <a:off x="979" y="-979"/>
            <a:ext cx="2866217" cy="2868174"/>
            <a:chOff x="0" y="0"/>
            <a:chExt cx="2106409" cy="21078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9139238" y="5060950"/>
            <a:ext cx="9525" cy="15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7215322" y="-58752"/>
            <a:ext cx="3866882" cy="180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OBJETIVOS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049546" y="2220443"/>
            <a:ext cx="14179382" cy="2066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99"/>
              </a:lnSpc>
            </a:pPr>
            <a:r>
              <a:rPr lang="en-US" sz="29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1. La </a:t>
            </a:r>
            <a:r>
              <a:rPr lang="en-US" b="true" sz="2999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participación activa y protagónica de las niñas, niños y adolescentes</a:t>
            </a:r>
            <a:r>
              <a:rPr lang="en-US" b="true" sz="2999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,</a:t>
            </a:r>
            <a:r>
              <a:rPr lang="en-US" sz="29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 quienes no sólo vivirán el campamento, sino que también serán parte de su construcción, tanto en su etapa de diseño y preparación como durante su desarrollo.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059071" y="4602106"/>
            <a:ext cx="1417938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2. La</a:t>
            </a:r>
            <a:r>
              <a:rPr lang="en-US" b="true" sz="3000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 integración de las diversas realidades territoriales y sociales,</a:t>
            </a:r>
            <a:r>
              <a:rPr lang="en-US" sz="30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 reconociendo la riqueza de nuestro país y promoviendo el encu</a:t>
            </a:r>
            <a:r>
              <a:rPr lang="en-US" sz="30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entro entre distintas experiencias de vida.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043112" y="6488468"/>
            <a:ext cx="14192250" cy="1616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3. La incorporación de temáticas relevantes y contingentes, conectando el programa con los desafíos actuales de la sociedad y del mundo, asegurando que sea repr</a:t>
            </a:r>
            <a:r>
              <a:rPr lang="en-US" sz="30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esentativo de los intereses de niñas, niños y adolescentes. 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15561987" y="2272935"/>
            <a:ext cx="2351880" cy="3100146"/>
            <a:chOff x="0" y="0"/>
            <a:chExt cx="3135841" cy="4133529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" id="21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" id="23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" id="27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" id="29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3" id="33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5" id="35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7" id="37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9" id="39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3" id="43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5" id="45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47" id="47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49" id="49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1" id="51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3" id="53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5" id="55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57" id="57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59" id="59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1" id="61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3" id="63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65" id="65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7" id="67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69" id="69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1" id="71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3" id="73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5" id="75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77" id="77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78" id="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79" id="79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1" id="81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83" id="83"/>
          <p:cNvGrpSpPr/>
          <p:nvPr/>
        </p:nvGrpSpPr>
        <p:grpSpPr>
          <a:xfrm rot="5400000">
            <a:off x="15561987" y="-374133"/>
            <a:ext cx="2351880" cy="3100146"/>
            <a:chOff x="0" y="0"/>
            <a:chExt cx="3135841" cy="4133529"/>
          </a:xfrm>
        </p:grpSpPr>
        <p:grpSp>
          <p:nvGrpSpPr>
            <p:cNvPr name="Group 84" id="84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86" id="86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88" id="88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0" id="90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2" id="92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93" id="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4" id="94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96" id="96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98" id="98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99" id="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0" id="100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4" id="104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05" id="1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06" id="106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07" id="1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0" id="110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11" id="1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2" id="112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13" id="1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6" id="116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17" id="1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18" id="118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119" id="1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2" id="122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123" id="1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28" id="128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129" id="12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0" id="130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4" id="134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135" id="13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36" id="136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38" id="138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139" id="13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0" id="140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141" id="14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2" id="142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143" id="14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4" id="144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145" id="14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46" id="146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147" id="1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48" id="148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149" id="1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0" id="150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151" id="1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2" id="152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153" id="1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4" id="154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155" id="1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56" id="156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157" id="1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58" id="158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159" id="1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0" id="160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2" id="162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163" id="1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164" id="164"/>
          <p:cNvGrpSpPr/>
          <p:nvPr/>
        </p:nvGrpSpPr>
        <p:grpSpPr>
          <a:xfrm rot="5400000">
            <a:off x="15561987" y="4920090"/>
            <a:ext cx="2351880" cy="3100146"/>
            <a:chOff x="0" y="0"/>
            <a:chExt cx="3135841" cy="4133529"/>
          </a:xfrm>
        </p:grpSpPr>
        <p:grpSp>
          <p:nvGrpSpPr>
            <p:cNvPr name="Group 165" id="165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166" id="16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67" id="167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168" id="16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69" id="169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1" id="171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172" id="17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3" id="173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174" id="17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5" id="175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77" id="177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178" id="17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79" id="179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180" id="18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1" id="181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3" id="183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184" id="18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5" id="185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186" id="18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87" id="187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89" id="189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190" id="19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1" id="191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192" id="19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3" id="193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195" id="195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196" id="19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7" id="197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198" id="19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199" id="199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1" id="201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02" id="20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3" id="203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04" id="20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5" id="205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07" id="207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08" id="20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09" id="209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10" id="21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1" id="211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3" id="213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14" id="21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5" id="215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16" id="21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17" id="217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19" id="219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220" id="22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1" id="221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222" id="22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3" id="223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5" id="225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226" id="22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27" id="227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228" id="22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29" id="229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1" id="231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232" id="23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3" id="233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234" id="23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5" id="235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37" id="237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238" id="238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39" id="239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240" id="240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41" id="241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3" id="243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244" id="244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grpSp>
        <p:nvGrpSpPr>
          <p:cNvPr name="Group 245" id="245"/>
          <p:cNvGrpSpPr/>
          <p:nvPr/>
        </p:nvGrpSpPr>
        <p:grpSpPr>
          <a:xfrm rot="-5400000">
            <a:off x="15561987" y="7560987"/>
            <a:ext cx="2351880" cy="3100146"/>
            <a:chOff x="0" y="0"/>
            <a:chExt cx="3135841" cy="4133529"/>
          </a:xfrm>
        </p:grpSpPr>
        <p:grpSp>
          <p:nvGrpSpPr>
            <p:cNvPr name="Group 246" id="246"/>
            <p:cNvGrpSpPr/>
            <p:nvPr/>
          </p:nvGrpSpPr>
          <p:grpSpPr>
            <a:xfrm rot="0">
              <a:off x="0" y="0"/>
              <a:ext cx="195743" cy="195760"/>
              <a:chOff x="0" y="0"/>
              <a:chExt cx="107886" cy="107899"/>
            </a:xfrm>
          </p:grpSpPr>
          <p:sp>
            <p:nvSpPr>
              <p:cNvPr name="Freeform 247" id="24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48" id="248"/>
            <p:cNvGrpSpPr/>
            <p:nvPr/>
          </p:nvGrpSpPr>
          <p:grpSpPr>
            <a:xfrm rot="0">
              <a:off x="0" y="560356"/>
              <a:ext cx="195743" cy="195760"/>
              <a:chOff x="0" y="0"/>
              <a:chExt cx="107886" cy="107899"/>
            </a:xfrm>
          </p:grpSpPr>
          <p:sp>
            <p:nvSpPr>
              <p:cNvPr name="Freeform 249" id="24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0" id="250"/>
            <p:cNvGrpSpPr/>
            <p:nvPr/>
          </p:nvGrpSpPr>
          <p:grpSpPr>
            <a:xfrm rot="0">
              <a:off x="0" y="1126398"/>
              <a:ext cx="195743" cy="195760"/>
              <a:chOff x="0" y="0"/>
              <a:chExt cx="107886" cy="107899"/>
            </a:xfrm>
          </p:grpSpPr>
          <p:sp>
            <p:nvSpPr>
              <p:cNvPr name="Freeform 251" id="25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2" id="252"/>
            <p:cNvGrpSpPr/>
            <p:nvPr/>
          </p:nvGrpSpPr>
          <p:grpSpPr>
            <a:xfrm rot="0">
              <a:off x="0" y="1686754"/>
              <a:ext cx="195743" cy="195760"/>
              <a:chOff x="0" y="0"/>
              <a:chExt cx="107886" cy="107899"/>
            </a:xfrm>
          </p:grpSpPr>
          <p:sp>
            <p:nvSpPr>
              <p:cNvPr name="Freeform 253" id="25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4" id="254"/>
            <p:cNvGrpSpPr/>
            <p:nvPr/>
          </p:nvGrpSpPr>
          <p:grpSpPr>
            <a:xfrm rot="0">
              <a:off x="0" y="2251032"/>
              <a:ext cx="195743" cy="195743"/>
              <a:chOff x="0" y="0"/>
              <a:chExt cx="107886" cy="107886"/>
            </a:xfrm>
          </p:grpSpPr>
          <p:sp>
            <p:nvSpPr>
              <p:cNvPr name="Freeform 255" id="25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56" id="256"/>
            <p:cNvGrpSpPr/>
            <p:nvPr/>
          </p:nvGrpSpPr>
          <p:grpSpPr>
            <a:xfrm rot="0">
              <a:off x="0" y="2811388"/>
              <a:ext cx="195743" cy="195760"/>
              <a:chOff x="0" y="0"/>
              <a:chExt cx="107886" cy="107899"/>
            </a:xfrm>
          </p:grpSpPr>
          <p:sp>
            <p:nvSpPr>
              <p:cNvPr name="Freeform 257" id="25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58" id="258"/>
            <p:cNvGrpSpPr/>
            <p:nvPr/>
          </p:nvGrpSpPr>
          <p:grpSpPr>
            <a:xfrm rot="0">
              <a:off x="0" y="3377430"/>
              <a:ext cx="195743" cy="195743"/>
              <a:chOff x="0" y="0"/>
              <a:chExt cx="107886" cy="107886"/>
            </a:xfrm>
          </p:grpSpPr>
          <p:sp>
            <p:nvSpPr>
              <p:cNvPr name="Freeform 259" id="25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0" id="260"/>
            <p:cNvGrpSpPr/>
            <p:nvPr/>
          </p:nvGrpSpPr>
          <p:grpSpPr>
            <a:xfrm rot="0">
              <a:off x="0" y="3937786"/>
              <a:ext cx="195743" cy="195743"/>
              <a:chOff x="0" y="0"/>
              <a:chExt cx="107886" cy="107886"/>
            </a:xfrm>
          </p:grpSpPr>
          <p:sp>
            <p:nvSpPr>
              <p:cNvPr name="Freeform 261" id="26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2" id="262"/>
            <p:cNvGrpSpPr/>
            <p:nvPr/>
          </p:nvGrpSpPr>
          <p:grpSpPr>
            <a:xfrm rot="0">
              <a:off x="742775" y="0"/>
              <a:ext cx="195743" cy="195760"/>
              <a:chOff x="0" y="0"/>
              <a:chExt cx="107886" cy="107899"/>
            </a:xfrm>
          </p:grpSpPr>
          <p:sp>
            <p:nvSpPr>
              <p:cNvPr name="Freeform 263" id="26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4" id="264"/>
            <p:cNvGrpSpPr/>
            <p:nvPr/>
          </p:nvGrpSpPr>
          <p:grpSpPr>
            <a:xfrm rot="0">
              <a:off x="742775" y="560356"/>
              <a:ext cx="195743" cy="195760"/>
              <a:chOff x="0" y="0"/>
              <a:chExt cx="107886" cy="107899"/>
            </a:xfrm>
          </p:grpSpPr>
          <p:sp>
            <p:nvSpPr>
              <p:cNvPr name="Freeform 265" id="26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66" id="266"/>
            <p:cNvGrpSpPr/>
            <p:nvPr/>
          </p:nvGrpSpPr>
          <p:grpSpPr>
            <a:xfrm rot="0">
              <a:off x="742775" y="1126398"/>
              <a:ext cx="195743" cy="195760"/>
              <a:chOff x="0" y="0"/>
              <a:chExt cx="107886" cy="107899"/>
            </a:xfrm>
          </p:grpSpPr>
          <p:sp>
            <p:nvSpPr>
              <p:cNvPr name="Freeform 267" id="26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68" id="268"/>
            <p:cNvGrpSpPr/>
            <p:nvPr/>
          </p:nvGrpSpPr>
          <p:grpSpPr>
            <a:xfrm rot="0">
              <a:off x="742775" y="1686754"/>
              <a:ext cx="195743" cy="195760"/>
              <a:chOff x="0" y="0"/>
              <a:chExt cx="107886" cy="107899"/>
            </a:xfrm>
          </p:grpSpPr>
          <p:sp>
            <p:nvSpPr>
              <p:cNvPr name="Freeform 269" id="26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0" id="270"/>
            <p:cNvGrpSpPr/>
            <p:nvPr/>
          </p:nvGrpSpPr>
          <p:grpSpPr>
            <a:xfrm rot="0">
              <a:off x="742775" y="2251032"/>
              <a:ext cx="195743" cy="195743"/>
              <a:chOff x="0" y="0"/>
              <a:chExt cx="107886" cy="107886"/>
            </a:xfrm>
          </p:grpSpPr>
          <p:sp>
            <p:nvSpPr>
              <p:cNvPr name="Freeform 271" id="27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2" id="272"/>
            <p:cNvGrpSpPr/>
            <p:nvPr/>
          </p:nvGrpSpPr>
          <p:grpSpPr>
            <a:xfrm rot="0">
              <a:off x="742775" y="2811388"/>
              <a:ext cx="195743" cy="195760"/>
              <a:chOff x="0" y="0"/>
              <a:chExt cx="107886" cy="107899"/>
            </a:xfrm>
          </p:grpSpPr>
          <p:sp>
            <p:nvSpPr>
              <p:cNvPr name="Freeform 273" id="27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4" id="274"/>
            <p:cNvGrpSpPr/>
            <p:nvPr/>
          </p:nvGrpSpPr>
          <p:grpSpPr>
            <a:xfrm rot="0">
              <a:off x="742775" y="3377430"/>
              <a:ext cx="195743" cy="195743"/>
              <a:chOff x="0" y="0"/>
              <a:chExt cx="107886" cy="107886"/>
            </a:xfrm>
          </p:grpSpPr>
          <p:sp>
            <p:nvSpPr>
              <p:cNvPr name="Freeform 275" id="27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76" id="276"/>
            <p:cNvGrpSpPr/>
            <p:nvPr/>
          </p:nvGrpSpPr>
          <p:grpSpPr>
            <a:xfrm rot="0">
              <a:off x="742775" y="3937786"/>
              <a:ext cx="195743" cy="195743"/>
              <a:chOff x="0" y="0"/>
              <a:chExt cx="107886" cy="107886"/>
            </a:xfrm>
          </p:grpSpPr>
          <p:sp>
            <p:nvSpPr>
              <p:cNvPr name="Freeform 277" id="27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78" id="278"/>
            <p:cNvGrpSpPr/>
            <p:nvPr/>
          </p:nvGrpSpPr>
          <p:grpSpPr>
            <a:xfrm rot="0">
              <a:off x="1471034" y="0"/>
              <a:ext cx="195743" cy="195760"/>
              <a:chOff x="0" y="0"/>
              <a:chExt cx="107886" cy="107899"/>
            </a:xfrm>
          </p:grpSpPr>
          <p:sp>
            <p:nvSpPr>
              <p:cNvPr name="Freeform 279" id="27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0" id="280"/>
            <p:cNvGrpSpPr/>
            <p:nvPr/>
          </p:nvGrpSpPr>
          <p:grpSpPr>
            <a:xfrm rot="0">
              <a:off x="1471034" y="560356"/>
              <a:ext cx="195743" cy="195760"/>
              <a:chOff x="0" y="0"/>
              <a:chExt cx="107886" cy="107899"/>
            </a:xfrm>
          </p:grpSpPr>
          <p:sp>
            <p:nvSpPr>
              <p:cNvPr name="Freeform 281" id="28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2" id="282"/>
            <p:cNvGrpSpPr/>
            <p:nvPr/>
          </p:nvGrpSpPr>
          <p:grpSpPr>
            <a:xfrm rot="0">
              <a:off x="1471034" y="1126398"/>
              <a:ext cx="195743" cy="195760"/>
              <a:chOff x="0" y="0"/>
              <a:chExt cx="107886" cy="107899"/>
            </a:xfrm>
          </p:grpSpPr>
          <p:sp>
            <p:nvSpPr>
              <p:cNvPr name="Freeform 283" id="28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4" id="284"/>
            <p:cNvGrpSpPr/>
            <p:nvPr/>
          </p:nvGrpSpPr>
          <p:grpSpPr>
            <a:xfrm rot="0">
              <a:off x="1471034" y="1686754"/>
              <a:ext cx="195743" cy="195760"/>
              <a:chOff x="0" y="0"/>
              <a:chExt cx="107886" cy="107899"/>
            </a:xfrm>
          </p:grpSpPr>
          <p:sp>
            <p:nvSpPr>
              <p:cNvPr name="Freeform 285" id="28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86" id="286"/>
            <p:cNvGrpSpPr/>
            <p:nvPr/>
          </p:nvGrpSpPr>
          <p:grpSpPr>
            <a:xfrm rot="0">
              <a:off x="1471034" y="2251032"/>
              <a:ext cx="195743" cy="195743"/>
              <a:chOff x="0" y="0"/>
              <a:chExt cx="107886" cy="107886"/>
            </a:xfrm>
          </p:grpSpPr>
          <p:sp>
            <p:nvSpPr>
              <p:cNvPr name="Freeform 287" id="28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88" id="288"/>
            <p:cNvGrpSpPr/>
            <p:nvPr/>
          </p:nvGrpSpPr>
          <p:grpSpPr>
            <a:xfrm rot="0">
              <a:off x="1471034" y="2811388"/>
              <a:ext cx="195743" cy="195760"/>
              <a:chOff x="0" y="0"/>
              <a:chExt cx="107886" cy="107899"/>
            </a:xfrm>
          </p:grpSpPr>
          <p:sp>
            <p:nvSpPr>
              <p:cNvPr name="Freeform 289" id="28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0" id="290"/>
            <p:cNvGrpSpPr/>
            <p:nvPr/>
          </p:nvGrpSpPr>
          <p:grpSpPr>
            <a:xfrm rot="0">
              <a:off x="1471034" y="3377430"/>
              <a:ext cx="195743" cy="195743"/>
              <a:chOff x="0" y="0"/>
              <a:chExt cx="107886" cy="107886"/>
            </a:xfrm>
          </p:grpSpPr>
          <p:sp>
            <p:nvSpPr>
              <p:cNvPr name="Freeform 291" id="29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2" id="292"/>
            <p:cNvGrpSpPr/>
            <p:nvPr/>
          </p:nvGrpSpPr>
          <p:grpSpPr>
            <a:xfrm rot="0">
              <a:off x="1471034" y="3937786"/>
              <a:ext cx="195743" cy="195743"/>
              <a:chOff x="0" y="0"/>
              <a:chExt cx="107886" cy="107886"/>
            </a:xfrm>
          </p:grpSpPr>
          <p:sp>
            <p:nvSpPr>
              <p:cNvPr name="Freeform 293" id="29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4" id="294"/>
            <p:cNvGrpSpPr/>
            <p:nvPr/>
          </p:nvGrpSpPr>
          <p:grpSpPr>
            <a:xfrm rot="0">
              <a:off x="2204270" y="0"/>
              <a:ext cx="195743" cy="195760"/>
              <a:chOff x="0" y="0"/>
              <a:chExt cx="107886" cy="107899"/>
            </a:xfrm>
          </p:grpSpPr>
          <p:sp>
            <p:nvSpPr>
              <p:cNvPr name="Freeform 295" id="29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296" id="296"/>
            <p:cNvGrpSpPr/>
            <p:nvPr/>
          </p:nvGrpSpPr>
          <p:grpSpPr>
            <a:xfrm rot="0">
              <a:off x="2204270" y="560356"/>
              <a:ext cx="195743" cy="195760"/>
              <a:chOff x="0" y="0"/>
              <a:chExt cx="107886" cy="107899"/>
            </a:xfrm>
          </p:grpSpPr>
          <p:sp>
            <p:nvSpPr>
              <p:cNvPr name="Freeform 297" id="29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298" id="298"/>
            <p:cNvGrpSpPr/>
            <p:nvPr/>
          </p:nvGrpSpPr>
          <p:grpSpPr>
            <a:xfrm rot="0">
              <a:off x="2204270" y="1126398"/>
              <a:ext cx="195743" cy="195760"/>
              <a:chOff x="0" y="0"/>
              <a:chExt cx="107886" cy="107899"/>
            </a:xfrm>
          </p:grpSpPr>
          <p:sp>
            <p:nvSpPr>
              <p:cNvPr name="Freeform 299" id="29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0" id="300"/>
            <p:cNvGrpSpPr/>
            <p:nvPr/>
          </p:nvGrpSpPr>
          <p:grpSpPr>
            <a:xfrm rot="0">
              <a:off x="2204270" y="1686754"/>
              <a:ext cx="195743" cy="195760"/>
              <a:chOff x="0" y="0"/>
              <a:chExt cx="107886" cy="107899"/>
            </a:xfrm>
          </p:grpSpPr>
          <p:sp>
            <p:nvSpPr>
              <p:cNvPr name="Freeform 301" id="30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2" id="302"/>
            <p:cNvGrpSpPr/>
            <p:nvPr/>
          </p:nvGrpSpPr>
          <p:grpSpPr>
            <a:xfrm rot="0">
              <a:off x="2204270" y="2251032"/>
              <a:ext cx="195743" cy="195743"/>
              <a:chOff x="0" y="0"/>
              <a:chExt cx="107886" cy="107886"/>
            </a:xfrm>
          </p:grpSpPr>
          <p:sp>
            <p:nvSpPr>
              <p:cNvPr name="Freeform 303" id="30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4" id="304"/>
            <p:cNvGrpSpPr/>
            <p:nvPr/>
          </p:nvGrpSpPr>
          <p:grpSpPr>
            <a:xfrm rot="0">
              <a:off x="2204270" y="2811388"/>
              <a:ext cx="195743" cy="195760"/>
              <a:chOff x="0" y="0"/>
              <a:chExt cx="107886" cy="107899"/>
            </a:xfrm>
          </p:grpSpPr>
          <p:sp>
            <p:nvSpPr>
              <p:cNvPr name="Freeform 305" id="30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06" id="306"/>
            <p:cNvGrpSpPr/>
            <p:nvPr/>
          </p:nvGrpSpPr>
          <p:grpSpPr>
            <a:xfrm rot="0">
              <a:off x="2204270" y="3377430"/>
              <a:ext cx="195743" cy="195743"/>
              <a:chOff x="0" y="0"/>
              <a:chExt cx="107886" cy="107886"/>
            </a:xfrm>
          </p:grpSpPr>
          <p:sp>
            <p:nvSpPr>
              <p:cNvPr name="Freeform 307" id="30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08" id="308"/>
            <p:cNvGrpSpPr/>
            <p:nvPr/>
          </p:nvGrpSpPr>
          <p:grpSpPr>
            <a:xfrm rot="0">
              <a:off x="2204270" y="3937786"/>
              <a:ext cx="195743" cy="195743"/>
              <a:chOff x="0" y="0"/>
              <a:chExt cx="107886" cy="107886"/>
            </a:xfrm>
          </p:grpSpPr>
          <p:sp>
            <p:nvSpPr>
              <p:cNvPr name="Freeform 309" id="30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0" id="310"/>
            <p:cNvGrpSpPr/>
            <p:nvPr/>
          </p:nvGrpSpPr>
          <p:grpSpPr>
            <a:xfrm rot="0">
              <a:off x="2940098" y="0"/>
              <a:ext cx="195743" cy="195760"/>
              <a:chOff x="0" y="0"/>
              <a:chExt cx="107886" cy="107899"/>
            </a:xfrm>
          </p:grpSpPr>
          <p:sp>
            <p:nvSpPr>
              <p:cNvPr name="Freeform 311" id="31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2" id="312"/>
            <p:cNvGrpSpPr/>
            <p:nvPr/>
          </p:nvGrpSpPr>
          <p:grpSpPr>
            <a:xfrm rot="0">
              <a:off x="2940098" y="560356"/>
              <a:ext cx="195743" cy="195760"/>
              <a:chOff x="0" y="0"/>
              <a:chExt cx="107886" cy="107899"/>
            </a:xfrm>
          </p:grpSpPr>
          <p:sp>
            <p:nvSpPr>
              <p:cNvPr name="Freeform 313" id="31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4" id="314"/>
            <p:cNvGrpSpPr/>
            <p:nvPr/>
          </p:nvGrpSpPr>
          <p:grpSpPr>
            <a:xfrm rot="0">
              <a:off x="2940098" y="1126398"/>
              <a:ext cx="195743" cy="195760"/>
              <a:chOff x="0" y="0"/>
              <a:chExt cx="107886" cy="107899"/>
            </a:xfrm>
          </p:grpSpPr>
          <p:sp>
            <p:nvSpPr>
              <p:cNvPr name="Freeform 315" id="31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16" id="316"/>
            <p:cNvGrpSpPr/>
            <p:nvPr/>
          </p:nvGrpSpPr>
          <p:grpSpPr>
            <a:xfrm rot="0">
              <a:off x="2940098" y="1686754"/>
              <a:ext cx="195743" cy="195760"/>
              <a:chOff x="0" y="0"/>
              <a:chExt cx="107886" cy="107899"/>
            </a:xfrm>
          </p:grpSpPr>
          <p:sp>
            <p:nvSpPr>
              <p:cNvPr name="Freeform 317" id="317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18" id="318"/>
            <p:cNvGrpSpPr/>
            <p:nvPr/>
          </p:nvGrpSpPr>
          <p:grpSpPr>
            <a:xfrm rot="0">
              <a:off x="2940098" y="2251032"/>
              <a:ext cx="195743" cy="195743"/>
              <a:chOff x="0" y="0"/>
              <a:chExt cx="107886" cy="107886"/>
            </a:xfrm>
          </p:grpSpPr>
          <p:sp>
            <p:nvSpPr>
              <p:cNvPr name="Freeform 319" id="319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0" id="320"/>
            <p:cNvGrpSpPr/>
            <p:nvPr/>
          </p:nvGrpSpPr>
          <p:grpSpPr>
            <a:xfrm rot="0">
              <a:off x="2940098" y="2811388"/>
              <a:ext cx="195743" cy="195760"/>
              <a:chOff x="0" y="0"/>
              <a:chExt cx="107886" cy="107899"/>
            </a:xfrm>
          </p:grpSpPr>
          <p:sp>
            <p:nvSpPr>
              <p:cNvPr name="Freeform 321" id="321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  <p:grpSp>
          <p:nvGrpSpPr>
            <p:cNvPr name="Group 322" id="322"/>
            <p:cNvGrpSpPr/>
            <p:nvPr/>
          </p:nvGrpSpPr>
          <p:grpSpPr>
            <a:xfrm rot="0">
              <a:off x="2940098" y="3377430"/>
              <a:ext cx="195743" cy="195743"/>
              <a:chOff x="0" y="0"/>
              <a:chExt cx="107886" cy="107886"/>
            </a:xfrm>
          </p:grpSpPr>
          <p:sp>
            <p:nvSpPr>
              <p:cNvPr name="Freeform 323" id="323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ADD8"/>
              </a:solidFill>
            </p:spPr>
          </p:sp>
        </p:grpSp>
        <p:grpSp>
          <p:nvGrpSpPr>
            <p:cNvPr name="Group 324" id="324"/>
            <p:cNvGrpSpPr/>
            <p:nvPr/>
          </p:nvGrpSpPr>
          <p:grpSpPr>
            <a:xfrm rot="0">
              <a:off x="2940098" y="3937786"/>
              <a:ext cx="195743" cy="195743"/>
              <a:chOff x="0" y="0"/>
              <a:chExt cx="107886" cy="107886"/>
            </a:xfrm>
          </p:grpSpPr>
          <p:sp>
            <p:nvSpPr>
              <p:cNvPr name="Freeform 325" id="325"/>
              <p:cNvSpPr/>
              <p:nvPr/>
            </p:nvSpPr>
            <p:spPr>
              <a:xfrm flipH="false" flipV="false" rot="0">
                <a:off x="0" y="0"/>
                <a:ext cx="107823" cy="107950"/>
              </a:xfrm>
              <a:custGeom>
                <a:avLst/>
                <a:gdLst/>
                <a:ahLst/>
                <a:cxnLst/>
                <a:rect r="r" b="b" t="t" l="l"/>
                <a:pathLst>
                  <a:path h="107950" w="107823">
                    <a:moveTo>
                      <a:pt x="107823" y="53975"/>
                    </a:moveTo>
                    <a:cubicBezTo>
                      <a:pt x="107823" y="83820"/>
                      <a:pt x="83693" y="107950"/>
                      <a:pt x="53848" y="107950"/>
                    </a:cubicBezTo>
                    <a:cubicBezTo>
                      <a:pt x="24003" y="107950"/>
                      <a:pt x="0" y="83693"/>
                      <a:pt x="0" y="53975"/>
                    </a:cubicBezTo>
                    <a:cubicBezTo>
                      <a:pt x="0" y="24257"/>
                      <a:pt x="24130" y="0"/>
                      <a:pt x="53975" y="0"/>
                    </a:cubicBezTo>
                    <a:cubicBezTo>
                      <a:pt x="83820" y="0"/>
                      <a:pt x="107823" y="24130"/>
                      <a:pt x="107823" y="53975"/>
                    </a:cubicBezTo>
                  </a:path>
                </a:pathLst>
              </a:custGeom>
              <a:solidFill>
                <a:srgbClr val="008845"/>
              </a:solidFill>
            </p:spPr>
          </p:sp>
        </p:grpSp>
      </p:grpSp>
      <p:sp>
        <p:nvSpPr>
          <p:cNvPr name="Freeform 326" id="326"/>
          <p:cNvSpPr/>
          <p:nvPr/>
        </p:nvSpPr>
        <p:spPr>
          <a:xfrm flipH="false" flipV="false" rot="0">
            <a:off x="10411453" y="5916419"/>
            <a:ext cx="4101998" cy="3080228"/>
          </a:xfrm>
          <a:custGeom>
            <a:avLst/>
            <a:gdLst/>
            <a:ahLst/>
            <a:cxnLst/>
            <a:rect r="r" b="b" t="t" l="l"/>
            <a:pathLst>
              <a:path h="3080228" w="4101998">
                <a:moveTo>
                  <a:pt x="0" y="0"/>
                </a:moveTo>
                <a:lnTo>
                  <a:pt x="4101998" y="0"/>
                </a:lnTo>
                <a:lnTo>
                  <a:pt x="4101998" y="3080228"/>
                </a:lnTo>
                <a:lnTo>
                  <a:pt x="0" y="30802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7" id="327"/>
          <p:cNvSpPr txBox="true"/>
          <p:nvPr/>
        </p:nvSpPr>
        <p:spPr>
          <a:xfrm rot="0">
            <a:off x="3920144" y="387959"/>
            <a:ext cx="6896526" cy="180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Fechas de ingreso</a:t>
            </a:r>
          </a:p>
        </p:txBody>
      </p:sp>
      <p:sp>
        <p:nvSpPr>
          <p:cNvPr name="TextBox 328" id="328"/>
          <p:cNvSpPr txBox="true"/>
          <p:nvPr/>
        </p:nvSpPr>
        <p:spPr>
          <a:xfrm rot="0">
            <a:off x="1028700" y="3295908"/>
            <a:ext cx="13136613" cy="1516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El ingreso de las Unidades de Guías y Scouts se podrá realizar desde las 08:00 horas del </a:t>
            </a:r>
            <a:r>
              <a:rPr lang="en-US" b="true" sz="2899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día 17 de enero</a:t>
            </a: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, mientras que la salida deberá efectuarse </a:t>
            </a:r>
            <a:r>
              <a:rPr lang="en-US" b="true" sz="2899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el día 24 de enero</a:t>
            </a: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 hasta las 18:00 horas.</a:t>
            </a:r>
          </a:p>
        </p:txBody>
      </p:sp>
      <p:sp>
        <p:nvSpPr>
          <p:cNvPr name="TextBox 329" id="329"/>
          <p:cNvSpPr txBox="true"/>
          <p:nvPr/>
        </p:nvSpPr>
        <p:spPr>
          <a:xfrm rot="0">
            <a:off x="1028700" y="2589918"/>
            <a:ext cx="9389023" cy="58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Unidades</a:t>
            </a:r>
          </a:p>
        </p:txBody>
      </p:sp>
      <p:sp>
        <p:nvSpPr>
          <p:cNvPr name="TextBox 330" id="330"/>
          <p:cNvSpPr txBox="true"/>
          <p:nvPr/>
        </p:nvSpPr>
        <p:spPr>
          <a:xfrm rot="0">
            <a:off x="1028700" y="5721203"/>
            <a:ext cx="9389023" cy="587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Equipo de Servicio </a:t>
            </a:r>
          </a:p>
        </p:txBody>
      </p:sp>
      <p:sp>
        <p:nvSpPr>
          <p:cNvPr name="TextBox 331" id="331"/>
          <p:cNvSpPr txBox="true"/>
          <p:nvPr/>
        </p:nvSpPr>
        <p:spPr>
          <a:xfrm rot="0">
            <a:off x="1028700" y="6453866"/>
            <a:ext cx="9850910" cy="1002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2899" b="true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Desde el 16 de Enero</a:t>
            </a: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 podrán ingresar al recinto Jamboree las personas que compondrán el equipo.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46778" y="6366927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346778" y="3291772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42925" y="0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06370" y="5773804"/>
            <a:ext cx="2859681" cy="2974960"/>
          </a:xfrm>
          <a:custGeom>
            <a:avLst/>
            <a:gdLst/>
            <a:ahLst/>
            <a:cxnLst/>
            <a:rect r="r" b="b" t="t" l="l"/>
            <a:pathLst>
              <a:path h="2974960" w="2859681">
                <a:moveTo>
                  <a:pt x="0" y="0"/>
                </a:moveTo>
                <a:lnTo>
                  <a:pt x="2859681" y="0"/>
                </a:lnTo>
                <a:lnTo>
                  <a:pt x="2859681" y="2974961"/>
                </a:lnTo>
                <a:lnTo>
                  <a:pt x="0" y="29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906370" y="2771164"/>
            <a:ext cx="11683763" cy="2545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El encuentro tendrá lugar en la </a:t>
            </a:r>
            <a:r>
              <a:rPr lang="en-US" b="true" sz="2899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Hacienda Picarquín</a:t>
            </a: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, ubicada en la </a:t>
            </a:r>
            <a:r>
              <a:rPr lang="en-US" b="true" sz="2899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comuna de San Francisco de Mostazal, Región del Libertador General Bernardo O’Higgins,</a:t>
            </a: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 un espacio emblemático para el Movimiento que ha albergado importantes campamentos y que nuevamente recibirá a una nueva generación de Guías y Scouts.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394134" y="558433"/>
            <a:ext cx="5499733" cy="180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lugar y clima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157733" y="6221790"/>
            <a:ext cx="9246471" cy="2031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b="true" sz="2900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Temperaturas: </a:t>
            </a: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Las máximas promedio </a:t>
            </a:r>
            <a:r>
              <a:rPr lang="en-US" b="true" sz="2900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suelen rondar los 30°C, pudiendo bordear de hasta 32°C o 35°C en días de calor intenso. </a:t>
            </a: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Las mínimas por la noche descienden a unos 12°C - 15°C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42503" y="-58752"/>
            <a:ext cx="7707405" cy="180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Hacienda picarquín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136349" y="1645886"/>
            <a:ext cx="11994313" cy="8085663"/>
          </a:xfrm>
          <a:custGeom>
            <a:avLst/>
            <a:gdLst/>
            <a:ahLst/>
            <a:cxnLst/>
            <a:rect r="r" b="b" t="t" l="l"/>
            <a:pathLst>
              <a:path h="8085663" w="11994313">
                <a:moveTo>
                  <a:pt x="0" y="0"/>
                </a:moveTo>
                <a:lnTo>
                  <a:pt x="11994313" y="0"/>
                </a:lnTo>
                <a:lnTo>
                  <a:pt x="11994313" y="8085663"/>
                </a:lnTo>
                <a:lnTo>
                  <a:pt x="0" y="80856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3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6516869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3310822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19050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9258300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418826"/>
            <a:ext cx="2866217" cy="2868174"/>
            <a:chOff x="0" y="0"/>
            <a:chExt cx="2106409" cy="21078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-10800000">
            <a:off x="15421783" y="0"/>
            <a:ext cx="2866217" cy="2868174"/>
            <a:chOff x="0" y="0"/>
            <a:chExt cx="2106409" cy="21078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5769182" y="5264150"/>
            <a:ext cx="6749636" cy="4344131"/>
            <a:chOff x="0" y="0"/>
            <a:chExt cx="945166" cy="60831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45166" cy="608318"/>
            </a:xfrm>
            <a:custGeom>
              <a:avLst/>
              <a:gdLst/>
              <a:ahLst/>
              <a:cxnLst/>
              <a:rect r="r" b="b" t="t" l="l"/>
              <a:pathLst>
                <a:path h="608318" w="945166">
                  <a:moveTo>
                    <a:pt x="26381" y="0"/>
                  </a:moveTo>
                  <a:lnTo>
                    <a:pt x="918784" y="0"/>
                  </a:lnTo>
                  <a:cubicBezTo>
                    <a:pt x="925781" y="0"/>
                    <a:pt x="932491" y="2779"/>
                    <a:pt x="937439" y="7727"/>
                  </a:cubicBezTo>
                  <a:cubicBezTo>
                    <a:pt x="942386" y="12674"/>
                    <a:pt x="945166" y="19385"/>
                    <a:pt x="945166" y="26381"/>
                  </a:cubicBezTo>
                  <a:lnTo>
                    <a:pt x="945166" y="581936"/>
                  </a:lnTo>
                  <a:cubicBezTo>
                    <a:pt x="945166" y="588933"/>
                    <a:pt x="942386" y="595643"/>
                    <a:pt x="937439" y="600591"/>
                  </a:cubicBezTo>
                  <a:cubicBezTo>
                    <a:pt x="932491" y="605538"/>
                    <a:pt x="925781" y="608318"/>
                    <a:pt x="918784" y="608318"/>
                  </a:cubicBezTo>
                  <a:lnTo>
                    <a:pt x="26381" y="608318"/>
                  </a:lnTo>
                  <a:cubicBezTo>
                    <a:pt x="19385" y="608318"/>
                    <a:pt x="12674" y="605538"/>
                    <a:pt x="7727" y="600591"/>
                  </a:cubicBezTo>
                  <a:cubicBezTo>
                    <a:pt x="2779" y="595643"/>
                    <a:pt x="0" y="588933"/>
                    <a:pt x="0" y="581936"/>
                  </a:cubicBezTo>
                  <a:lnTo>
                    <a:pt x="0" y="26381"/>
                  </a:lnTo>
                  <a:cubicBezTo>
                    <a:pt x="0" y="19385"/>
                    <a:pt x="2779" y="12674"/>
                    <a:pt x="7727" y="7727"/>
                  </a:cubicBezTo>
                  <a:cubicBezTo>
                    <a:pt x="12674" y="2779"/>
                    <a:pt x="19385" y="0"/>
                    <a:pt x="2638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778" r="0" b="-1778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9139238" y="5060950"/>
            <a:ext cx="9525" cy="15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1692376" y="1959922"/>
            <a:ext cx="14893723" cy="30596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La Hacienda </a:t>
            </a:r>
            <a:r>
              <a:rPr lang="en-US" b="true" sz="2900">
                <a:solidFill>
                  <a:srgbClr val="001558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Picarquín </a:t>
            </a: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ha sido seleccionada como lugar estratégico por ser un recinto capaz de garantizar la infraestructura necesaria para albergar a los 8.000 participantes de nuestro Jamboree 2027. El predio asume un compromiso activo en la optimización de sus servicios básicos, trabajando rigurosamente para ofrecer un entorno seguro y de excelencia que resguarde la integridad de cada niña, niño y joven durante el campamento.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5222663" y="312723"/>
            <a:ext cx="7804574" cy="1431857"/>
            <a:chOff x="0" y="0"/>
            <a:chExt cx="10406098" cy="1909142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584131" y="-371475"/>
              <a:ext cx="9821967" cy="22804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45"/>
                </a:lnSpc>
              </a:pPr>
              <a:r>
                <a:rPr lang="en-US" sz="9532">
                  <a:solidFill>
                    <a:srgbClr val="001558"/>
                  </a:solidFill>
                  <a:latin typeface="Black Coffee Regular 1 Bold"/>
                  <a:ea typeface="Black Coffee Regular 1 Bold"/>
                  <a:cs typeface="Black Coffee Regular 1 Bold"/>
                  <a:sym typeface="Black Coffee Regular 1 Bold"/>
                </a:rPr>
                <a:t>Por qué Picarquín?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-10800000">
              <a:off x="0" y="131"/>
              <a:ext cx="533331" cy="22804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345"/>
                </a:lnSpc>
              </a:pPr>
              <a:r>
                <a:rPr lang="en-US" sz="9532">
                  <a:solidFill>
                    <a:srgbClr val="001558"/>
                  </a:solidFill>
                  <a:latin typeface="Black Coffee Regular 1 Bold"/>
                  <a:ea typeface="Black Coffee Regular 1 Bold"/>
                  <a:cs typeface="Black Coffee Regular 1 Bold"/>
                  <a:sym typeface="Black Coffee Regular 1 Bold"/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7418826"/>
            <a:ext cx="2866217" cy="2868174"/>
            <a:chOff x="0" y="0"/>
            <a:chExt cx="2106409" cy="21078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-10800000">
            <a:off x="15421783" y="0"/>
            <a:ext cx="2866217" cy="2868174"/>
            <a:chOff x="0" y="0"/>
            <a:chExt cx="2106409" cy="210784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63500" y="63500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393446" y="393446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64516" y="72504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93446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64516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9344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23011" y="72250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1051814" y="105295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23011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382268" y="1384427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ADD8"/>
            </a:solid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1051814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712976" y="1714373"/>
              <a:ext cx="329946" cy="329946"/>
            </a:xfrm>
            <a:custGeom>
              <a:avLst/>
              <a:gdLst/>
              <a:ahLst/>
              <a:cxnLst/>
              <a:rect r="r" b="b" t="t" l="l"/>
              <a:pathLst>
                <a:path h="329946" w="329946">
                  <a:moveTo>
                    <a:pt x="329946" y="329946"/>
                  </a:moveTo>
                  <a:lnTo>
                    <a:pt x="0" y="329946"/>
                  </a:lnTo>
                  <a:lnTo>
                    <a:pt x="0" y="0"/>
                  </a:lnTo>
                  <a:lnTo>
                    <a:pt x="329946" y="0"/>
                  </a:lnTo>
                  <a:close/>
                </a:path>
              </a:pathLst>
            </a:custGeom>
            <a:solidFill>
              <a:srgbClr val="008845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5769182" y="5470718"/>
            <a:ext cx="6749636" cy="4344131"/>
            <a:chOff x="0" y="0"/>
            <a:chExt cx="945166" cy="60831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45166" cy="608318"/>
            </a:xfrm>
            <a:custGeom>
              <a:avLst/>
              <a:gdLst/>
              <a:ahLst/>
              <a:cxnLst/>
              <a:rect r="r" b="b" t="t" l="l"/>
              <a:pathLst>
                <a:path h="608318" w="945166">
                  <a:moveTo>
                    <a:pt x="26381" y="0"/>
                  </a:moveTo>
                  <a:lnTo>
                    <a:pt x="918784" y="0"/>
                  </a:lnTo>
                  <a:cubicBezTo>
                    <a:pt x="925781" y="0"/>
                    <a:pt x="932491" y="2779"/>
                    <a:pt x="937439" y="7727"/>
                  </a:cubicBezTo>
                  <a:cubicBezTo>
                    <a:pt x="942386" y="12674"/>
                    <a:pt x="945166" y="19385"/>
                    <a:pt x="945166" y="26381"/>
                  </a:cubicBezTo>
                  <a:lnTo>
                    <a:pt x="945166" y="581936"/>
                  </a:lnTo>
                  <a:cubicBezTo>
                    <a:pt x="945166" y="588933"/>
                    <a:pt x="942386" y="595643"/>
                    <a:pt x="937439" y="600591"/>
                  </a:cubicBezTo>
                  <a:cubicBezTo>
                    <a:pt x="932491" y="605538"/>
                    <a:pt x="925781" y="608318"/>
                    <a:pt x="918784" y="608318"/>
                  </a:cubicBezTo>
                  <a:lnTo>
                    <a:pt x="26381" y="608318"/>
                  </a:lnTo>
                  <a:cubicBezTo>
                    <a:pt x="19385" y="608318"/>
                    <a:pt x="12674" y="605538"/>
                    <a:pt x="7727" y="600591"/>
                  </a:cubicBezTo>
                  <a:cubicBezTo>
                    <a:pt x="2779" y="595643"/>
                    <a:pt x="0" y="588933"/>
                    <a:pt x="0" y="581936"/>
                  </a:cubicBezTo>
                  <a:lnTo>
                    <a:pt x="0" y="26381"/>
                  </a:lnTo>
                  <a:cubicBezTo>
                    <a:pt x="0" y="19385"/>
                    <a:pt x="2779" y="12674"/>
                    <a:pt x="7727" y="7727"/>
                  </a:cubicBezTo>
                  <a:cubicBezTo>
                    <a:pt x="12674" y="2779"/>
                    <a:pt x="19385" y="0"/>
                    <a:pt x="2638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758" r="0" b="-1758"/>
              </a:stretch>
            </a:blip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9139238" y="5060950"/>
            <a:ext cx="9525" cy="155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6396021" y="-58752"/>
            <a:ext cx="5486432" cy="180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Participantes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692376" y="1959922"/>
            <a:ext cx="14893723" cy="4088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6111" indent="-313055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Todas las Guías y los Scouts registrados en Compañía o en Tropa durante el proceso de registro institucional 2026.</a:t>
            </a:r>
          </a:p>
          <a:p>
            <a:pPr algn="just" marL="626111" indent="-313055" lvl="1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La edad de las y los participantes será entre 11 años, 0 meses, 0 días y 15 años, 11 meses, 30 días al momento de realizarse el campamento nacional.</a:t>
            </a:r>
          </a:p>
          <a:p>
            <a:pPr algn="just">
              <a:lnSpc>
                <a:spcPts val="4060"/>
              </a:lnSpc>
            </a:pPr>
          </a:p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Cada patrulla estará compuesta por un mínimo de cinco (5) y un máximo de ocho (8) Guías o Scouts.</a:t>
            </a:r>
          </a:p>
          <a:p>
            <a:pPr algn="just">
              <a:lnSpc>
                <a:spcPts val="4060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9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012930" y="2916385"/>
            <a:ext cx="5246370" cy="524637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48754" t="-22225" r="-59139" b="-1628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395877" y="577483"/>
            <a:ext cx="9155138" cy="1803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345"/>
              </a:lnSpc>
            </a:pPr>
            <a:r>
              <a:rPr lang="en-US" sz="9532">
                <a:solidFill>
                  <a:srgbClr val="001558"/>
                </a:solidFill>
                <a:latin typeface="Black Coffee Regular 1 Bold"/>
                <a:ea typeface="Black Coffee Regular 1 Bold"/>
                <a:cs typeface="Black Coffee Regular 1 Bold"/>
                <a:sym typeface="Black Coffee Regular 1 Bold"/>
              </a:rPr>
              <a:t>Adultos acompañantes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150967" y="3263197"/>
            <a:ext cx="7989907" cy="5116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Se permite máximo 1 adulta/os acompañante por patrulla, con registro institucional vigente.</a:t>
            </a:r>
          </a:p>
          <a:p>
            <a:pPr algn="just"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S</a:t>
            </a: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i una unidad participa con solo 1 patrulla, puede llevar hasta 2 adultas/os acompañantes.</a:t>
            </a:r>
          </a:p>
          <a:p>
            <a:pPr algn="just" marL="626109" indent="-313054" lvl="1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1558"/>
                </a:solidFill>
                <a:latin typeface="Nunito Sans"/>
                <a:ea typeface="Nunito Sans"/>
                <a:cs typeface="Nunito Sans"/>
                <a:sym typeface="Nunito Sans"/>
              </a:rPr>
              <a:t>Las adultas/os deben ser mayores de edad, ser Responsables o Asistentes de Unidad, tener Curso Inicial (idealmente también Curso Medio).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6516869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800000">
            <a:off x="0" y="3310822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19050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9258300"/>
            <a:ext cx="2750956" cy="3291772"/>
          </a:xfrm>
          <a:custGeom>
            <a:avLst/>
            <a:gdLst/>
            <a:ahLst/>
            <a:cxnLst/>
            <a:rect r="r" b="b" t="t" l="l"/>
            <a:pathLst>
              <a:path h="3291772" w="2750956">
                <a:moveTo>
                  <a:pt x="0" y="0"/>
                </a:moveTo>
                <a:lnTo>
                  <a:pt x="2750956" y="0"/>
                </a:lnTo>
                <a:lnTo>
                  <a:pt x="2750956" y="3291772"/>
                </a:lnTo>
                <a:lnTo>
                  <a:pt x="0" y="32917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DAHHgPruSU8</dc:identifier>
  <dcterms:modified xsi:type="dcterms:W3CDTF">2011-08-01T06:04:30Z</dcterms:modified>
  <cp:revision>1</cp:revision>
  <dc:title>Presentación para reuniones</dc:title>
</cp:coreProperties>
</file>